
<file path=[Content_Types].xml><?xml version="1.0" encoding="utf-8"?>
<Types xmlns="http://schemas.openxmlformats.org/package/2006/content-types">
  <Default Extension="png" ContentType="image/png"/>
  <Default Extension="jfif" ContentType="image/jpe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85" r:id="rId6"/>
    <p:sldId id="286" r:id="rId7"/>
    <p:sldId id="274" r:id="rId8"/>
    <p:sldId id="264" r:id="rId9"/>
    <p:sldId id="265" r:id="rId10"/>
    <p:sldId id="262" r:id="rId11"/>
    <p:sldId id="279" r:id="rId12"/>
    <p:sldId id="276" r:id="rId13"/>
    <p:sldId id="261" r:id="rId14"/>
    <p:sldId id="277" r:id="rId15"/>
    <p:sldId id="281" r:id="rId16"/>
    <p:sldId id="266" r:id="rId17"/>
    <p:sldId id="267" r:id="rId18"/>
    <p:sldId id="282" r:id="rId19"/>
    <p:sldId id="283" r:id="rId20"/>
    <p:sldId id="284" r:id="rId21"/>
    <p:sldId id="269" r:id="rId22"/>
    <p:sldId id="270" r:id="rId23"/>
    <p:sldId id="260" r:id="rId24"/>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8DFF"/>
    <a:srgbClr val="2D2D93"/>
    <a:srgbClr val="094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74"/>
    <p:restoredTop sz="94680"/>
  </p:normalViewPr>
  <p:slideViewPr>
    <p:cSldViewPr snapToGrid="0">
      <p:cViewPr varScale="1">
        <p:scale>
          <a:sx n="86" d="100"/>
          <a:sy n="86" d="100"/>
        </p:scale>
        <p:origin x="58" y="221"/>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laguilar\Desktop\REP\13.%20BOLET&#205;N\BASES\BASE_INF_EMP_PUB%20BI%20MEF%2003.07.2026.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laguilar\Desktop\REP\13.%20BOLET&#205;N\BASES\BEP%202022-2025.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laguilar\Desktop\REP\13.%20BOLET&#205;N\1.%20BASES\BEP%202023-MAY26.xlsx" TargetMode="External"/><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2D2D93"/>
            </a:solidFill>
            <a:ln>
              <a:noFill/>
            </a:ln>
            <a:effectLst/>
          </c:spPr>
          <c:invertIfNegative val="0"/>
          <c:dLbls>
            <c:spPr>
              <a:noFill/>
              <a:ln>
                <a:solidFill>
                  <a:srgbClr val="4472C4">
                    <a:lumMod val="75000"/>
                  </a:srgbClr>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CUADROS!$C$16:$C$19</c:f>
              <c:strCache>
                <c:ptCount val="4"/>
                <c:pt idx="0">
                  <c:v>2023</c:v>
                </c:pt>
                <c:pt idx="1">
                  <c:v>2024</c:v>
                </c:pt>
                <c:pt idx="2">
                  <c:v>2025</c:v>
                </c:pt>
                <c:pt idx="3">
                  <c:v>I sem 2026</c:v>
                </c:pt>
              </c:strCache>
            </c:strRef>
          </c:cat>
          <c:val>
            <c:numRef>
              <c:f>CUADROS!$D$16:$D$19</c:f>
              <c:numCache>
                <c:formatCode>#,##0.00</c:formatCode>
                <c:ptCount val="4"/>
                <c:pt idx="0">
                  <c:v>7.1017982899999996</c:v>
                </c:pt>
                <c:pt idx="1">
                  <c:v>4.2401119200000004</c:v>
                </c:pt>
                <c:pt idx="2">
                  <c:v>3.67375344</c:v>
                </c:pt>
                <c:pt idx="3">
                  <c:v>1.61364419</c:v>
                </c:pt>
              </c:numCache>
            </c:numRef>
          </c:val>
          <c:extLst>
            <c:ext xmlns:c16="http://schemas.microsoft.com/office/drawing/2014/chart" uri="{C3380CC4-5D6E-409C-BE32-E72D297353CC}">
              <c16:uniqueId val="{00000000-992A-4728-9A37-132A69C8B532}"/>
            </c:ext>
          </c:extLst>
        </c:ser>
        <c:dLbls>
          <c:showLegendKey val="0"/>
          <c:showVal val="0"/>
          <c:showCatName val="0"/>
          <c:showSerName val="0"/>
          <c:showPercent val="0"/>
          <c:showBubbleSize val="0"/>
        </c:dLbls>
        <c:gapWidth val="100"/>
        <c:overlap val="-24"/>
        <c:axId val="844363088"/>
        <c:axId val="1936347248"/>
      </c:barChart>
      <c:catAx>
        <c:axId val="8443630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EC"/>
          </a:p>
        </c:txPr>
        <c:crossAx val="1936347248"/>
        <c:crosses val="autoZero"/>
        <c:auto val="1"/>
        <c:lblAlgn val="ctr"/>
        <c:lblOffset val="100"/>
        <c:noMultiLvlLbl val="0"/>
      </c:catAx>
      <c:valAx>
        <c:axId val="1936347248"/>
        <c:scaling>
          <c:orientation val="minMax"/>
        </c:scaling>
        <c:delete val="1"/>
        <c:axPos val="l"/>
        <c:numFmt formatCode="#,##0.00" sourceLinked="1"/>
        <c:majorTickMark val="none"/>
        <c:minorTickMark val="none"/>
        <c:tickLblPos val="nextTo"/>
        <c:crossAx val="8443630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100">
          <a:solidFill>
            <a:schemeClr val="tx1"/>
          </a:solidFill>
        </a:defRPr>
      </a:pPr>
      <a:endParaRPr lang="es-EC"/>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2D2D93"/>
            </a:solidFill>
            <a:ln>
              <a:noFill/>
            </a:ln>
            <a:effectLst/>
          </c:spPr>
          <c:invertIfNegative val="0"/>
          <c:dLbls>
            <c:spPr>
              <a:noFill/>
              <a:ln>
                <a:solidFill>
                  <a:schemeClr val="accent1">
                    <a:lumMod val="75000"/>
                  </a:schemeClr>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EXCEDENTES!$B$6:$B$9</c:f>
              <c:numCache>
                <c:formatCode>General</c:formatCode>
                <c:ptCount val="4"/>
                <c:pt idx="0">
                  <c:v>2023</c:v>
                </c:pt>
                <c:pt idx="1">
                  <c:v>2024</c:v>
                </c:pt>
                <c:pt idx="2">
                  <c:v>2025</c:v>
                </c:pt>
                <c:pt idx="3" formatCode="mmm\-yy">
                  <c:v>46174</c:v>
                </c:pt>
              </c:numCache>
            </c:numRef>
          </c:cat>
          <c:val>
            <c:numRef>
              <c:f>EXCEDENTES!$E$6:$E$9</c:f>
              <c:numCache>
                <c:formatCode>0.00</c:formatCode>
                <c:ptCount val="4"/>
                <c:pt idx="0">
                  <c:v>125</c:v>
                </c:pt>
                <c:pt idx="1">
                  <c:v>80</c:v>
                </c:pt>
                <c:pt idx="2">
                  <c:v>453.39758325999998</c:v>
                </c:pt>
                <c:pt idx="3">
                  <c:v>233.99432181999993</c:v>
                </c:pt>
              </c:numCache>
            </c:numRef>
          </c:val>
          <c:extLst>
            <c:ext xmlns:c16="http://schemas.microsoft.com/office/drawing/2014/chart" uri="{C3380CC4-5D6E-409C-BE32-E72D297353CC}">
              <c16:uniqueId val="{00000000-D239-4D98-B7A8-5FAC464B893A}"/>
            </c:ext>
          </c:extLst>
        </c:ser>
        <c:dLbls>
          <c:showLegendKey val="0"/>
          <c:showVal val="0"/>
          <c:showCatName val="0"/>
          <c:showSerName val="0"/>
          <c:showPercent val="0"/>
          <c:showBubbleSize val="0"/>
        </c:dLbls>
        <c:gapWidth val="219"/>
        <c:overlap val="-27"/>
        <c:axId val="1968135552"/>
        <c:axId val="1156979952"/>
      </c:barChart>
      <c:catAx>
        <c:axId val="196813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1156979952"/>
        <c:crosses val="autoZero"/>
        <c:auto val="1"/>
        <c:lblAlgn val="ctr"/>
        <c:lblOffset val="100"/>
        <c:noMultiLvlLbl val="0"/>
      </c:catAx>
      <c:valAx>
        <c:axId val="1156979952"/>
        <c:scaling>
          <c:orientation val="minMax"/>
        </c:scaling>
        <c:delete val="1"/>
        <c:axPos val="l"/>
        <c:numFmt formatCode="0.00" sourceLinked="1"/>
        <c:majorTickMark val="none"/>
        <c:minorTickMark val="none"/>
        <c:tickLblPos val="nextTo"/>
        <c:crossAx val="1968135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Graficos!$D$4</c:f>
              <c:strCache>
                <c:ptCount val="1"/>
                <c:pt idx="0">
                  <c:v>CODIFICADO</c:v>
                </c:pt>
              </c:strCache>
            </c:strRef>
          </c:tx>
          <c:spPr>
            <a:solidFill>
              <a:srgbClr val="2D2D93"/>
            </a:solidFill>
            <a:ln>
              <a:noFill/>
            </a:ln>
            <a:effectLst/>
          </c:spPr>
          <c:invertIfNegative val="0"/>
          <c:dLbls>
            <c:spPr>
              <a:noFill/>
              <a:ln>
                <a:solidFill>
                  <a:schemeClr val="accent1">
                    <a:lumMod val="75000"/>
                  </a:schemeClr>
                </a:solid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Graficos!$A$5:$A$8</c:f>
              <c:strCache>
                <c:ptCount val="4"/>
                <c:pt idx="0">
                  <c:v>2023</c:v>
                </c:pt>
                <c:pt idx="1">
                  <c:v>2024</c:v>
                </c:pt>
                <c:pt idx="2">
                  <c:v>2025</c:v>
                </c:pt>
                <c:pt idx="3">
                  <c:v>mayo 2026</c:v>
                </c:pt>
              </c:strCache>
            </c:strRef>
          </c:cat>
          <c:val>
            <c:numRef>
              <c:f>Graficos!$D$5:$D$8</c:f>
              <c:numCache>
                <c:formatCode>#,##0.00</c:formatCode>
                <c:ptCount val="4"/>
                <c:pt idx="0">
                  <c:v>19.627521849930005</c:v>
                </c:pt>
                <c:pt idx="1">
                  <c:v>20.626724922351123</c:v>
                </c:pt>
                <c:pt idx="2">
                  <c:v>20.370799720516537</c:v>
                </c:pt>
                <c:pt idx="3">
                  <c:v>19.554087985661535</c:v>
                </c:pt>
              </c:numCache>
            </c:numRef>
          </c:val>
          <c:extLst>
            <c:ext xmlns:c16="http://schemas.microsoft.com/office/drawing/2014/chart" uri="{C3380CC4-5D6E-409C-BE32-E72D297353CC}">
              <c16:uniqueId val="{00000000-BE0A-46FC-883F-91EB16A288EC}"/>
            </c:ext>
          </c:extLst>
        </c:ser>
        <c:ser>
          <c:idx val="1"/>
          <c:order val="1"/>
          <c:tx>
            <c:strRef>
              <c:f>Graficos!$E$4</c:f>
              <c:strCache>
                <c:ptCount val="1"/>
                <c:pt idx="0">
                  <c:v>EJECUTADO</c:v>
                </c:pt>
              </c:strCache>
            </c:strRef>
          </c:tx>
          <c:spPr>
            <a:solidFill>
              <a:srgbClr val="00B0F0"/>
            </a:solidFill>
            <a:ln>
              <a:noFill/>
            </a:ln>
            <a:effectLst/>
          </c:spPr>
          <c:invertIfNegative val="0"/>
          <c:dLbls>
            <c:spPr>
              <a:noFill/>
              <a:ln>
                <a:solidFill>
                  <a:srgbClr val="118DFF"/>
                </a:solid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Graficos!$A$5:$A$8</c:f>
              <c:strCache>
                <c:ptCount val="4"/>
                <c:pt idx="0">
                  <c:v>2023</c:v>
                </c:pt>
                <c:pt idx="1">
                  <c:v>2024</c:v>
                </c:pt>
                <c:pt idx="2">
                  <c:v>2025</c:v>
                </c:pt>
                <c:pt idx="3">
                  <c:v>mayo 2026</c:v>
                </c:pt>
              </c:strCache>
            </c:strRef>
          </c:cat>
          <c:val>
            <c:numRef>
              <c:f>Graficos!$E$5:$E$8</c:f>
              <c:numCache>
                <c:formatCode>#,##0.00</c:formatCode>
                <c:ptCount val="4"/>
                <c:pt idx="0">
                  <c:v>18.877211874619999</c:v>
                </c:pt>
                <c:pt idx="1">
                  <c:v>19.637947342932289</c:v>
                </c:pt>
                <c:pt idx="2">
                  <c:v>17.631515806244458</c:v>
                </c:pt>
                <c:pt idx="3">
                  <c:v>8.9730678320089154</c:v>
                </c:pt>
              </c:numCache>
            </c:numRef>
          </c:val>
          <c:extLst>
            <c:ext xmlns:c16="http://schemas.microsoft.com/office/drawing/2014/chart" uri="{C3380CC4-5D6E-409C-BE32-E72D297353CC}">
              <c16:uniqueId val="{00000001-BE0A-46FC-883F-91EB16A288EC}"/>
            </c:ext>
          </c:extLst>
        </c:ser>
        <c:dLbls>
          <c:showLegendKey val="0"/>
          <c:showVal val="0"/>
          <c:showCatName val="0"/>
          <c:showSerName val="0"/>
          <c:showPercent val="0"/>
          <c:showBubbleSize val="0"/>
        </c:dLbls>
        <c:gapWidth val="219"/>
        <c:overlap val="-27"/>
        <c:axId val="427740256"/>
        <c:axId val="2050466400"/>
      </c:barChart>
      <c:catAx>
        <c:axId val="42774025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2050466400"/>
        <c:crosses val="autoZero"/>
        <c:auto val="1"/>
        <c:lblAlgn val="ctr"/>
        <c:lblOffset val="100"/>
        <c:noMultiLvlLbl val="0"/>
      </c:catAx>
      <c:valAx>
        <c:axId val="2050466400"/>
        <c:scaling>
          <c:orientation val="minMax"/>
        </c:scaling>
        <c:delete val="1"/>
        <c:axPos val="l"/>
        <c:numFmt formatCode="#,##0.00" sourceLinked="1"/>
        <c:majorTickMark val="none"/>
        <c:minorTickMark val="none"/>
        <c:tickLblPos val="nextTo"/>
        <c:crossAx val="427740256"/>
        <c:crosses val="autoZero"/>
        <c:crossBetween val="between"/>
      </c:valAx>
      <c:spPr>
        <a:noFill/>
        <a:ln>
          <a:noFill/>
        </a:ln>
        <a:effectLst/>
      </c:spPr>
    </c:plotArea>
    <c:legend>
      <c:legendPos val="b"/>
      <c:layout>
        <c:manualLayout>
          <c:xMode val="edge"/>
          <c:yMode val="edge"/>
          <c:x val="0.23996752615387218"/>
          <c:y val="0.88638350240559582"/>
          <c:w val="0.52205484043485872"/>
          <c:h val="9.767230478015061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Graficos!$A$23</c:f>
              <c:strCache>
                <c:ptCount val="1"/>
                <c:pt idx="0">
                  <c:v>1-INGRESOS CORRIENTES</c:v>
                </c:pt>
              </c:strCache>
            </c:strRef>
          </c:tx>
          <c:spPr>
            <a:solidFill>
              <a:srgbClr val="2D2D93"/>
            </a:solidFill>
            <a:ln>
              <a:noFill/>
            </a:ln>
            <a:effectLst/>
          </c:spPr>
          <c:invertIfNegative val="0"/>
          <c:dLbls>
            <c:dLbl>
              <c:idx val="0"/>
              <c:layout>
                <c:manualLayout>
                  <c:x val="8.3752159748875607E-2"/>
                  <c:y val="1.325591876772979E-7"/>
                </c:manualLayout>
              </c:layout>
              <c:spPr>
                <a:solidFill>
                  <a:schemeClr val="lt1"/>
                </a:solidFill>
                <a:ln w="12700" cap="flat" cmpd="sng" algn="ctr">
                  <a:solidFill>
                    <a:srgbClr val="2D2D93"/>
                  </a:solidFill>
                  <a:prstDash val="solid"/>
                  <a:miter lim="800000"/>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extLst>
                <c:ext xmlns:c15="http://schemas.microsoft.com/office/drawing/2012/chart" uri="{CE6537A1-D6FC-4f65-9D91-7224C49458BB}">
                  <c15:layout>
                    <c:manualLayout>
                      <c:w val="5.5971590234637748E-2"/>
                      <c:h val="5.2693602693602688E-2"/>
                    </c:manualLayout>
                  </c15:layout>
                </c:ext>
                <c:ext xmlns:c16="http://schemas.microsoft.com/office/drawing/2014/chart" uri="{C3380CC4-5D6E-409C-BE32-E72D297353CC}">
                  <c16:uniqueId val="{00000000-6530-4DB6-8203-7697B5A5874B}"/>
                </c:ext>
              </c:extLst>
            </c:dLbl>
            <c:dLbl>
              <c:idx val="1"/>
              <c:layout>
                <c:manualLayout>
                  <c:x val="7.705192629815739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530-4DB6-8203-7697B5A5874B}"/>
                </c:ext>
              </c:extLst>
            </c:dLbl>
            <c:dLbl>
              <c:idx val="2"/>
              <c:layout>
                <c:manualLayout>
                  <c:x val="8.207705192629803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530-4DB6-8203-7697B5A5874B}"/>
                </c:ext>
              </c:extLst>
            </c:dLbl>
            <c:dLbl>
              <c:idx val="3"/>
              <c:layout>
                <c:manualLayout>
                  <c:x val="7.537688442211043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530-4DB6-8203-7697B5A5874B}"/>
                </c:ext>
              </c:extLst>
            </c:dLbl>
            <c:spPr>
              <a:solidFill>
                <a:schemeClr val="lt1"/>
              </a:solidFill>
              <a:ln w="12700" cap="flat" cmpd="sng" algn="ctr">
                <a:solidFill>
                  <a:srgbClr val="2D2D93"/>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Graficos!$B$22:$E$22</c:f>
              <c:strCache>
                <c:ptCount val="4"/>
                <c:pt idx="0">
                  <c:v>2023</c:v>
                </c:pt>
                <c:pt idx="1">
                  <c:v>2024</c:v>
                </c:pt>
                <c:pt idx="2">
                  <c:v>2025</c:v>
                </c:pt>
                <c:pt idx="3">
                  <c:v>mayo 2026</c:v>
                </c:pt>
              </c:strCache>
            </c:strRef>
          </c:cat>
          <c:val>
            <c:numRef>
              <c:f>Graficos!$B$23:$E$23</c:f>
              <c:numCache>
                <c:formatCode>#,##0.00</c:formatCode>
                <c:ptCount val="4"/>
                <c:pt idx="0">
                  <c:v>11.412430054500003</c:v>
                </c:pt>
                <c:pt idx="1">
                  <c:v>11.1383048728306</c:v>
                </c:pt>
                <c:pt idx="2">
                  <c:v>10.956220037658417</c:v>
                </c:pt>
                <c:pt idx="3">
                  <c:v>5.4908641314249138</c:v>
                </c:pt>
              </c:numCache>
            </c:numRef>
          </c:val>
          <c:extLst>
            <c:ext xmlns:c16="http://schemas.microsoft.com/office/drawing/2014/chart" uri="{C3380CC4-5D6E-409C-BE32-E72D297353CC}">
              <c16:uniqueId val="{00000000-635B-42E3-A7AB-6BFFA5073DDE}"/>
            </c:ext>
          </c:extLst>
        </c:ser>
        <c:ser>
          <c:idx val="1"/>
          <c:order val="1"/>
          <c:tx>
            <c:strRef>
              <c:f>Graficos!$A$24</c:f>
              <c:strCache>
                <c:ptCount val="1"/>
                <c:pt idx="0">
                  <c:v>2-INGRESOS DE CAPITAL</c:v>
                </c:pt>
              </c:strCache>
            </c:strRef>
          </c:tx>
          <c:spPr>
            <a:solidFill>
              <a:srgbClr val="118DFF"/>
            </a:solidFill>
            <a:ln>
              <a:noFill/>
            </a:ln>
            <a:effectLst/>
          </c:spPr>
          <c:invertIfNegative val="0"/>
          <c:dLbls>
            <c:dLbl>
              <c:idx val="0"/>
              <c:layout>
                <c:manualLayout>
                  <c:x val="7.872696817420435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530-4DB6-8203-7697B5A5874B}"/>
                </c:ext>
              </c:extLst>
            </c:dLbl>
            <c:dLbl>
              <c:idx val="1"/>
              <c:layout>
                <c:manualLayout>
                  <c:x val="7.8726968174204298E-2"/>
                  <c:y val="-6.172768197827874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530-4DB6-8203-7697B5A5874B}"/>
                </c:ext>
              </c:extLst>
            </c:dLbl>
            <c:dLbl>
              <c:idx val="2"/>
              <c:layout>
                <c:manualLayout>
                  <c:x val="8.207705192629816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530-4DB6-8203-7697B5A5874B}"/>
                </c:ext>
              </c:extLst>
            </c:dLbl>
            <c:dLbl>
              <c:idx val="3"/>
              <c:layout>
                <c:manualLayout>
                  <c:x val="7.5376884422110546E-2"/>
                  <c:y val="-1.2345536395655749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530-4DB6-8203-7697B5A5874B}"/>
                </c:ext>
              </c:extLst>
            </c:dLbl>
            <c:spPr>
              <a:solidFill>
                <a:schemeClr val="lt1"/>
              </a:solidFill>
              <a:ln w="12700" cap="flat" cmpd="sng" algn="ctr">
                <a:solidFill>
                  <a:srgbClr val="118DFF"/>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Graficos!$B$22:$E$22</c:f>
              <c:strCache>
                <c:ptCount val="4"/>
                <c:pt idx="0">
                  <c:v>2023</c:v>
                </c:pt>
                <c:pt idx="1">
                  <c:v>2024</c:v>
                </c:pt>
                <c:pt idx="2">
                  <c:v>2025</c:v>
                </c:pt>
                <c:pt idx="3">
                  <c:v>mayo 2026</c:v>
                </c:pt>
              </c:strCache>
            </c:strRef>
          </c:cat>
          <c:val>
            <c:numRef>
              <c:f>Graficos!$B$24:$E$24</c:f>
              <c:numCache>
                <c:formatCode>#,##0.00</c:formatCode>
                <c:ptCount val="4"/>
                <c:pt idx="0">
                  <c:v>6.9577576706399995</c:v>
                </c:pt>
                <c:pt idx="1">
                  <c:v>7.8343527975224694</c:v>
                </c:pt>
                <c:pt idx="2">
                  <c:v>6.1641026950120335</c:v>
                </c:pt>
                <c:pt idx="3">
                  <c:v>3.2668063633100006</c:v>
                </c:pt>
              </c:numCache>
            </c:numRef>
          </c:val>
          <c:extLst>
            <c:ext xmlns:c16="http://schemas.microsoft.com/office/drawing/2014/chart" uri="{C3380CC4-5D6E-409C-BE32-E72D297353CC}">
              <c16:uniqueId val="{00000001-635B-42E3-A7AB-6BFFA5073DDE}"/>
            </c:ext>
          </c:extLst>
        </c:ser>
        <c:ser>
          <c:idx val="2"/>
          <c:order val="2"/>
          <c:tx>
            <c:strRef>
              <c:f>Graficos!$A$25</c:f>
              <c:strCache>
                <c:ptCount val="1"/>
                <c:pt idx="0">
                  <c:v>3-INGRESOS DE FINANCIAMIENTO</c:v>
                </c:pt>
              </c:strCache>
            </c:strRef>
          </c:tx>
          <c:spPr>
            <a:solidFill>
              <a:schemeClr val="bg2">
                <a:lumMod val="90000"/>
              </a:schemeClr>
            </a:solidFill>
            <a:ln>
              <a:noFill/>
            </a:ln>
            <a:effectLst/>
          </c:spPr>
          <c:invertIfNegative val="0"/>
          <c:dLbls>
            <c:dLbl>
              <c:idx val="0"/>
              <c:layout>
                <c:manualLayout>
                  <c:x val="7.8726968174204354E-2"/>
                  <c:y val="-3.03030303030303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530-4DB6-8203-7697B5A5874B}"/>
                </c:ext>
              </c:extLst>
            </c:dLbl>
            <c:dLbl>
              <c:idx val="1"/>
              <c:layout>
                <c:manualLayout>
                  <c:x val="8.0402010050251188E-2"/>
                  <c:y val="-3.086384098913937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530-4DB6-8203-7697B5A5874B}"/>
                </c:ext>
              </c:extLst>
            </c:dLbl>
            <c:dLbl>
              <c:idx val="2"/>
              <c:layout>
                <c:manualLayout>
                  <c:x val="8.2077051926298161E-2"/>
                  <c:y val="-1.01010101010101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530-4DB6-8203-7697B5A5874B}"/>
                </c:ext>
              </c:extLst>
            </c:dLbl>
            <c:dLbl>
              <c:idx val="3"/>
              <c:layout>
                <c:manualLayout>
                  <c:x val="7.3701842546063656E-2"/>
                  <c:y val="-2.69360269360268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530-4DB6-8203-7697B5A5874B}"/>
                </c:ext>
              </c:extLst>
            </c:dLbl>
            <c:spPr>
              <a:solidFill>
                <a:schemeClr val="lt1"/>
              </a:solidFill>
              <a:ln w="12700" cap="flat" cmpd="sng" algn="ctr">
                <a:solidFill>
                  <a:schemeClr val="accent3"/>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Graficos!$B$22:$E$22</c:f>
              <c:strCache>
                <c:ptCount val="4"/>
                <c:pt idx="0">
                  <c:v>2023</c:v>
                </c:pt>
                <c:pt idx="1">
                  <c:v>2024</c:v>
                </c:pt>
                <c:pt idx="2">
                  <c:v>2025</c:v>
                </c:pt>
                <c:pt idx="3">
                  <c:v>mayo 2026</c:v>
                </c:pt>
              </c:strCache>
            </c:strRef>
          </c:cat>
          <c:val>
            <c:numRef>
              <c:f>Graficos!$B$25:$E$25</c:f>
              <c:numCache>
                <c:formatCode>#,##0.00</c:formatCode>
                <c:ptCount val="4"/>
                <c:pt idx="0">
                  <c:v>0.50702414948000007</c:v>
                </c:pt>
                <c:pt idx="1">
                  <c:v>0.66528967257921678</c:v>
                </c:pt>
                <c:pt idx="2">
                  <c:v>0.5111930735739999</c:v>
                </c:pt>
                <c:pt idx="3">
                  <c:v>0.21539733727400001</c:v>
                </c:pt>
              </c:numCache>
            </c:numRef>
          </c:val>
          <c:extLst>
            <c:ext xmlns:c16="http://schemas.microsoft.com/office/drawing/2014/chart" uri="{C3380CC4-5D6E-409C-BE32-E72D297353CC}">
              <c16:uniqueId val="{00000002-635B-42E3-A7AB-6BFFA5073DDE}"/>
            </c:ext>
          </c:extLst>
        </c:ser>
        <c:dLbls>
          <c:showLegendKey val="0"/>
          <c:showVal val="1"/>
          <c:showCatName val="0"/>
          <c:showSerName val="0"/>
          <c:showPercent val="0"/>
          <c:showBubbleSize val="0"/>
        </c:dLbls>
        <c:gapWidth val="219"/>
        <c:overlap val="100"/>
        <c:axId val="374774912"/>
        <c:axId val="1196992640"/>
      </c:barChart>
      <c:catAx>
        <c:axId val="37477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1196992640"/>
        <c:crosses val="autoZero"/>
        <c:auto val="1"/>
        <c:lblAlgn val="ctr"/>
        <c:lblOffset val="100"/>
        <c:noMultiLvlLbl val="0"/>
      </c:catAx>
      <c:valAx>
        <c:axId val="1196992640"/>
        <c:scaling>
          <c:orientation val="minMax"/>
        </c:scaling>
        <c:delete val="1"/>
        <c:axPos val="l"/>
        <c:numFmt formatCode="#,##0.00" sourceLinked="1"/>
        <c:majorTickMark val="none"/>
        <c:minorTickMark val="none"/>
        <c:tickLblPos val="nextTo"/>
        <c:crossAx val="374774912"/>
        <c:crosses val="autoZero"/>
        <c:crossBetween val="between"/>
      </c:valAx>
      <c:spPr>
        <a:noFill/>
        <a:ln>
          <a:noFill/>
        </a:ln>
        <a:effectLst/>
      </c:spPr>
    </c:plotArea>
    <c:legend>
      <c:legendPos val="b"/>
      <c:layout>
        <c:manualLayout>
          <c:xMode val="edge"/>
          <c:yMode val="edge"/>
          <c:x val="5.6917791055012594E-2"/>
          <c:y val="4.2509345422731243E-2"/>
          <c:w val="0.91171583616388097"/>
          <c:h val="7.5335807617403314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Graficos!$A$46</c:f>
              <c:strCache>
                <c:ptCount val="1"/>
                <c:pt idx="0">
                  <c:v>CODIFICADO</c:v>
                </c:pt>
              </c:strCache>
            </c:strRef>
          </c:tx>
          <c:spPr>
            <a:solidFill>
              <a:srgbClr val="2D2D93"/>
            </a:solidFill>
            <a:ln>
              <a:noFill/>
            </a:ln>
            <a:effectLst/>
          </c:spPr>
          <c:invertIfNegative val="0"/>
          <c:dLbls>
            <c:spPr>
              <a:noFill/>
              <a:ln>
                <a:solidFill>
                  <a:schemeClr val="accent1">
                    <a:lumMod val="75000"/>
                  </a:schemeClr>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Graficos!$B$45:$E$45</c:f>
              <c:strCache>
                <c:ptCount val="4"/>
                <c:pt idx="0">
                  <c:v>2023</c:v>
                </c:pt>
                <c:pt idx="1">
                  <c:v>2024</c:v>
                </c:pt>
                <c:pt idx="2">
                  <c:v>2025</c:v>
                </c:pt>
                <c:pt idx="3">
                  <c:v>mayo 2026</c:v>
                </c:pt>
              </c:strCache>
            </c:strRef>
          </c:cat>
          <c:val>
            <c:numRef>
              <c:f>Graficos!$B$46:$E$46</c:f>
              <c:numCache>
                <c:formatCode>#,##0.00</c:formatCode>
                <c:ptCount val="4"/>
                <c:pt idx="0">
                  <c:v>14.003777872999999</c:v>
                </c:pt>
                <c:pt idx="1">
                  <c:v>14.048052961127622</c:v>
                </c:pt>
                <c:pt idx="2">
                  <c:v>12.666429492298937</c:v>
                </c:pt>
                <c:pt idx="3">
                  <c:v>12.914382934892251</c:v>
                </c:pt>
              </c:numCache>
            </c:numRef>
          </c:val>
          <c:extLst>
            <c:ext xmlns:c16="http://schemas.microsoft.com/office/drawing/2014/chart" uri="{C3380CC4-5D6E-409C-BE32-E72D297353CC}">
              <c16:uniqueId val="{00000000-559C-4BC9-B3D6-8CAB703DD504}"/>
            </c:ext>
          </c:extLst>
        </c:ser>
        <c:ser>
          <c:idx val="1"/>
          <c:order val="1"/>
          <c:tx>
            <c:strRef>
              <c:f>Graficos!$A$47</c:f>
              <c:strCache>
                <c:ptCount val="1"/>
                <c:pt idx="0">
                  <c:v>EJECUTADO</c:v>
                </c:pt>
              </c:strCache>
            </c:strRef>
          </c:tx>
          <c:spPr>
            <a:solidFill>
              <a:srgbClr val="118DFF"/>
            </a:solidFill>
            <a:ln>
              <a:noFill/>
            </a:ln>
            <a:effectLst/>
          </c:spPr>
          <c:invertIfNegative val="0"/>
          <c:dLbls>
            <c:spPr>
              <a:noFill/>
              <a:ln>
                <a:solidFill>
                  <a:srgbClr val="118DFF"/>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Graficos!$B$45:$E$45</c:f>
              <c:strCache>
                <c:ptCount val="4"/>
                <c:pt idx="0">
                  <c:v>2023</c:v>
                </c:pt>
                <c:pt idx="1">
                  <c:v>2024</c:v>
                </c:pt>
                <c:pt idx="2">
                  <c:v>2025</c:v>
                </c:pt>
                <c:pt idx="3">
                  <c:v>mayo 2026</c:v>
                </c:pt>
              </c:strCache>
            </c:strRef>
          </c:cat>
          <c:val>
            <c:numRef>
              <c:f>Graficos!$B$47:$E$47</c:f>
              <c:numCache>
                <c:formatCode>#,##0.00</c:formatCode>
                <c:ptCount val="4"/>
                <c:pt idx="0">
                  <c:v>14.170527311559999</c:v>
                </c:pt>
                <c:pt idx="1">
                  <c:v>14.754261174483071</c:v>
                </c:pt>
                <c:pt idx="2">
                  <c:v>12.988817229150449</c:v>
                </c:pt>
                <c:pt idx="3">
                  <c:v>6.748740749354913</c:v>
                </c:pt>
              </c:numCache>
            </c:numRef>
          </c:val>
          <c:extLst>
            <c:ext xmlns:c16="http://schemas.microsoft.com/office/drawing/2014/chart" uri="{C3380CC4-5D6E-409C-BE32-E72D297353CC}">
              <c16:uniqueId val="{00000001-559C-4BC9-B3D6-8CAB703DD504}"/>
            </c:ext>
          </c:extLst>
        </c:ser>
        <c:dLbls>
          <c:showLegendKey val="0"/>
          <c:showVal val="0"/>
          <c:showCatName val="0"/>
          <c:showSerName val="0"/>
          <c:showPercent val="0"/>
          <c:showBubbleSize val="0"/>
        </c:dLbls>
        <c:gapWidth val="219"/>
        <c:overlap val="-27"/>
        <c:axId val="155572688"/>
        <c:axId val="472757472"/>
      </c:barChart>
      <c:catAx>
        <c:axId val="15557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472757472"/>
        <c:crosses val="autoZero"/>
        <c:auto val="1"/>
        <c:lblAlgn val="ctr"/>
        <c:lblOffset val="100"/>
        <c:noMultiLvlLbl val="0"/>
      </c:catAx>
      <c:valAx>
        <c:axId val="472757472"/>
        <c:scaling>
          <c:orientation val="minMax"/>
        </c:scaling>
        <c:delete val="1"/>
        <c:axPos val="l"/>
        <c:numFmt formatCode="#,##0.00" sourceLinked="1"/>
        <c:majorTickMark val="none"/>
        <c:minorTickMark val="none"/>
        <c:tickLblPos val="nextTo"/>
        <c:crossAx val="155572688"/>
        <c:crosses val="autoZero"/>
        <c:crossBetween val="between"/>
      </c:valAx>
      <c:spPr>
        <a:noFill/>
        <a:ln>
          <a:noFill/>
        </a:ln>
        <a:effectLst/>
      </c:spPr>
    </c:plotArea>
    <c:legend>
      <c:legendPos val="b"/>
      <c:layout>
        <c:manualLayout>
          <c:xMode val="edge"/>
          <c:yMode val="edge"/>
          <c:x val="0.27156436595615691"/>
          <c:y val="0.91755285691329402"/>
          <c:w val="0.43627745244556698"/>
          <c:h val="6.319016245418301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Graficos!$A$70</c:f>
              <c:strCache>
                <c:ptCount val="1"/>
                <c:pt idx="0">
                  <c:v>CODIFICADO</c:v>
                </c:pt>
              </c:strCache>
            </c:strRef>
          </c:tx>
          <c:spPr>
            <a:solidFill>
              <a:srgbClr val="2D2D93"/>
            </a:solidFill>
            <a:ln>
              <a:noFill/>
            </a:ln>
            <a:effectLst/>
          </c:spPr>
          <c:invertIfNegative val="0"/>
          <c:dLbls>
            <c:spPr>
              <a:noFill/>
              <a:ln>
                <a:solidFill>
                  <a:schemeClr val="accent1">
                    <a:lumMod val="75000"/>
                  </a:schemeClr>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Graficos!$B$69:$E$69</c:f>
              <c:strCache>
                <c:ptCount val="4"/>
                <c:pt idx="0">
                  <c:v>2023</c:v>
                </c:pt>
                <c:pt idx="1">
                  <c:v>2024</c:v>
                </c:pt>
                <c:pt idx="2">
                  <c:v>2025</c:v>
                </c:pt>
                <c:pt idx="3">
                  <c:v>mayo 2026</c:v>
                </c:pt>
              </c:strCache>
            </c:strRef>
          </c:cat>
          <c:val>
            <c:numRef>
              <c:f>Graficos!$B$70:$E$70</c:f>
              <c:numCache>
                <c:formatCode>#,##0.00</c:formatCode>
                <c:ptCount val="4"/>
                <c:pt idx="0">
                  <c:v>5.3127880116799995</c:v>
                </c:pt>
                <c:pt idx="1">
                  <c:v>6.2671126798735068</c:v>
                </c:pt>
                <c:pt idx="2">
                  <c:v>7.4361793952775983</c:v>
                </c:pt>
                <c:pt idx="3">
                  <c:v>6.3911513061592835</c:v>
                </c:pt>
              </c:numCache>
            </c:numRef>
          </c:val>
          <c:extLst>
            <c:ext xmlns:c16="http://schemas.microsoft.com/office/drawing/2014/chart" uri="{C3380CC4-5D6E-409C-BE32-E72D297353CC}">
              <c16:uniqueId val="{00000000-640E-4813-97BE-A27AE5614860}"/>
            </c:ext>
          </c:extLst>
        </c:ser>
        <c:ser>
          <c:idx val="1"/>
          <c:order val="1"/>
          <c:tx>
            <c:strRef>
              <c:f>Graficos!$A$71</c:f>
              <c:strCache>
                <c:ptCount val="1"/>
                <c:pt idx="0">
                  <c:v>EJECUTADO</c:v>
                </c:pt>
              </c:strCache>
            </c:strRef>
          </c:tx>
          <c:spPr>
            <a:solidFill>
              <a:srgbClr val="118DFF"/>
            </a:solidFill>
            <a:ln>
              <a:noFill/>
            </a:ln>
            <a:effectLst/>
          </c:spPr>
          <c:invertIfNegative val="0"/>
          <c:dLbls>
            <c:spPr>
              <a:noFill/>
              <a:ln>
                <a:solidFill>
                  <a:srgbClr val="118DFF"/>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Graficos!$B$69:$E$69</c:f>
              <c:strCache>
                <c:ptCount val="4"/>
                <c:pt idx="0">
                  <c:v>2023</c:v>
                </c:pt>
                <c:pt idx="1">
                  <c:v>2024</c:v>
                </c:pt>
                <c:pt idx="2">
                  <c:v>2025</c:v>
                </c:pt>
                <c:pt idx="3">
                  <c:v>mayo 2026</c:v>
                </c:pt>
              </c:strCache>
            </c:strRef>
          </c:cat>
          <c:val>
            <c:numRef>
              <c:f>Graficos!$B$71:$E$71</c:f>
              <c:numCache>
                <c:formatCode>#,##0.00</c:formatCode>
                <c:ptCount val="4"/>
                <c:pt idx="0">
                  <c:v>4.5140902435300001</c:v>
                </c:pt>
                <c:pt idx="1">
                  <c:v>4.7261507444892166</c:v>
                </c:pt>
                <c:pt idx="2">
                  <c:v>4.4953857478839998</c:v>
                </c:pt>
                <c:pt idx="3">
                  <c:v>2.1549311445339998</c:v>
                </c:pt>
              </c:numCache>
            </c:numRef>
          </c:val>
          <c:extLst>
            <c:ext xmlns:c16="http://schemas.microsoft.com/office/drawing/2014/chart" uri="{C3380CC4-5D6E-409C-BE32-E72D297353CC}">
              <c16:uniqueId val="{00000001-640E-4813-97BE-A27AE5614860}"/>
            </c:ext>
          </c:extLst>
        </c:ser>
        <c:dLbls>
          <c:showLegendKey val="0"/>
          <c:showVal val="0"/>
          <c:showCatName val="0"/>
          <c:showSerName val="0"/>
          <c:showPercent val="0"/>
          <c:showBubbleSize val="0"/>
        </c:dLbls>
        <c:gapWidth val="219"/>
        <c:overlap val="-27"/>
        <c:axId val="921097904"/>
        <c:axId val="1229335136"/>
      </c:barChart>
      <c:catAx>
        <c:axId val="92109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1229335136"/>
        <c:crosses val="autoZero"/>
        <c:auto val="1"/>
        <c:lblAlgn val="ctr"/>
        <c:lblOffset val="100"/>
        <c:noMultiLvlLbl val="0"/>
      </c:catAx>
      <c:valAx>
        <c:axId val="1229335136"/>
        <c:scaling>
          <c:orientation val="minMax"/>
        </c:scaling>
        <c:delete val="1"/>
        <c:axPos val="l"/>
        <c:numFmt formatCode="#,##0.00" sourceLinked="1"/>
        <c:majorTickMark val="none"/>
        <c:minorTickMark val="none"/>
        <c:tickLblPos val="nextTo"/>
        <c:crossAx val="921097904"/>
        <c:crosses val="autoZero"/>
        <c:crossBetween val="between"/>
      </c:valAx>
      <c:spPr>
        <a:noFill/>
        <a:ln>
          <a:noFill/>
        </a:ln>
        <a:effectLst/>
      </c:spPr>
    </c:plotArea>
    <c:legend>
      <c:legendPos val="b"/>
      <c:layout>
        <c:manualLayout>
          <c:xMode val="edge"/>
          <c:yMode val="edge"/>
          <c:x val="0.34660315098407973"/>
          <c:y val="0.90796460231563092"/>
          <c:w val="0.30679369803184053"/>
          <c:h val="8.02879692457873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Graficos!$A$86</c:f>
              <c:strCache>
                <c:ptCount val="1"/>
                <c:pt idx="0">
                  <c:v>CODIFICADO</c:v>
                </c:pt>
              </c:strCache>
            </c:strRef>
          </c:tx>
          <c:spPr>
            <a:solidFill>
              <a:srgbClr val="2D2D93"/>
            </a:solidFill>
            <a:ln>
              <a:noFill/>
            </a:ln>
            <a:effectLst/>
          </c:spPr>
          <c:invertIfNegative val="0"/>
          <c:dLbls>
            <c:spPr>
              <a:solidFill>
                <a:schemeClr val="lt1"/>
              </a:solidFill>
              <a:ln w="12700" cap="flat" cmpd="sng" algn="ctr">
                <a:solidFill>
                  <a:schemeClr val="accent1"/>
                </a:solidFill>
                <a:prstDash val="solid"/>
                <a:miter lim="800000"/>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Graficos!$B$85:$E$85</c:f>
              <c:strCache>
                <c:ptCount val="4"/>
                <c:pt idx="0">
                  <c:v>2023</c:v>
                </c:pt>
                <c:pt idx="1">
                  <c:v>2024</c:v>
                </c:pt>
                <c:pt idx="2">
                  <c:v>2025</c:v>
                </c:pt>
                <c:pt idx="3">
                  <c:v>mayo 2026</c:v>
                </c:pt>
              </c:strCache>
            </c:strRef>
          </c:cat>
          <c:val>
            <c:numRef>
              <c:f>Graficos!$B$86:$E$86</c:f>
              <c:numCache>
                <c:formatCode>#,##0.00</c:formatCode>
                <c:ptCount val="4"/>
                <c:pt idx="0">
                  <c:v>310.31981223000003</c:v>
                </c:pt>
                <c:pt idx="1">
                  <c:v>311.55928135000005</c:v>
                </c:pt>
                <c:pt idx="2">
                  <c:v>268.19083293999995</c:v>
                </c:pt>
                <c:pt idx="3">
                  <c:v>248.55374461000002</c:v>
                </c:pt>
              </c:numCache>
            </c:numRef>
          </c:val>
          <c:extLst>
            <c:ext xmlns:c16="http://schemas.microsoft.com/office/drawing/2014/chart" uri="{C3380CC4-5D6E-409C-BE32-E72D297353CC}">
              <c16:uniqueId val="{00000000-F0DB-40E7-912D-C71722426841}"/>
            </c:ext>
          </c:extLst>
        </c:ser>
        <c:ser>
          <c:idx val="1"/>
          <c:order val="1"/>
          <c:tx>
            <c:strRef>
              <c:f>Graficos!$A$87</c:f>
              <c:strCache>
                <c:ptCount val="1"/>
                <c:pt idx="0">
                  <c:v>EJECUTADO</c:v>
                </c:pt>
              </c:strCache>
            </c:strRef>
          </c:tx>
          <c:spPr>
            <a:solidFill>
              <a:srgbClr val="118DFF"/>
            </a:solidFill>
            <a:ln>
              <a:noFill/>
            </a:ln>
            <a:effectLst/>
          </c:spPr>
          <c:invertIfNegative val="0"/>
          <c:dLbls>
            <c:spPr>
              <a:solidFill>
                <a:schemeClr val="lt1"/>
              </a:solidFill>
              <a:ln w="12700" cap="flat" cmpd="sng" algn="ctr">
                <a:solidFill>
                  <a:srgbClr val="118DFF"/>
                </a:solidFill>
                <a:prstDash val="solid"/>
                <a:miter lim="800000"/>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Graficos!$B$85:$E$85</c:f>
              <c:strCache>
                <c:ptCount val="4"/>
                <c:pt idx="0">
                  <c:v>2023</c:v>
                </c:pt>
                <c:pt idx="1">
                  <c:v>2024</c:v>
                </c:pt>
                <c:pt idx="2">
                  <c:v>2025</c:v>
                </c:pt>
                <c:pt idx="3">
                  <c:v>mayo 2026</c:v>
                </c:pt>
              </c:strCache>
            </c:strRef>
          </c:cat>
          <c:val>
            <c:numRef>
              <c:f>Graficos!$B$87:$E$87</c:f>
              <c:numCache>
                <c:formatCode>#,##0.00</c:formatCode>
                <c:ptCount val="4"/>
                <c:pt idx="0">
                  <c:v>192.33613336000002</c:v>
                </c:pt>
                <c:pt idx="1">
                  <c:v>157.53542396</c:v>
                </c:pt>
                <c:pt idx="2">
                  <c:v>147.31282921000002</c:v>
                </c:pt>
                <c:pt idx="3">
                  <c:v>69.395938120000011</c:v>
                </c:pt>
              </c:numCache>
            </c:numRef>
          </c:val>
          <c:extLst>
            <c:ext xmlns:c16="http://schemas.microsoft.com/office/drawing/2014/chart" uri="{C3380CC4-5D6E-409C-BE32-E72D297353CC}">
              <c16:uniqueId val="{00000001-F0DB-40E7-912D-C71722426841}"/>
            </c:ext>
          </c:extLst>
        </c:ser>
        <c:dLbls>
          <c:showLegendKey val="0"/>
          <c:showVal val="0"/>
          <c:showCatName val="0"/>
          <c:showSerName val="0"/>
          <c:showPercent val="0"/>
          <c:showBubbleSize val="0"/>
        </c:dLbls>
        <c:gapWidth val="219"/>
        <c:overlap val="-27"/>
        <c:axId val="430878592"/>
        <c:axId val="921450784"/>
      </c:barChart>
      <c:catAx>
        <c:axId val="43087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921450784"/>
        <c:crosses val="autoZero"/>
        <c:auto val="1"/>
        <c:lblAlgn val="ctr"/>
        <c:lblOffset val="100"/>
        <c:noMultiLvlLbl val="0"/>
      </c:catAx>
      <c:valAx>
        <c:axId val="921450784"/>
        <c:scaling>
          <c:orientation val="minMax"/>
        </c:scaling>
        <c:delete val="1"/>
        <c:axPos val="l"/>
        <c:numFmt formatCode="#,##0.00" sourceLinked="1"/>
        <c:majorTickMark val="none"/>
        <c:minorTickMark val="none"/>
        <c:tickLblPos val="nextTo"/>
        <c:crossAx val="430878592"/>
        <c:crosses val="autoZero"/>
        <c:crossBetween val="between"/>
      </c:valAx>
      <c:spPr>
        <a:noFill/>
        <a:ln>
          <a:noFill/>
        </a:ln>
        <a:effectLst/>
      </c:spPr>
    </c:plotArea>
    <c:legend>
      <c:legendPos val="b"/>
      <c:layout>
        <c:manualLayout>
          <c:xMode val="edge"/>
          <c:yMode val="edge"/>
          <c:x val="0.3489813967052568"/>
          <c:y val="0.9187576419670388"/>
          <c:w val="0.30203720658948641"/>
          <c:h val="8.12423580329611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Graficos!$A$103</c:f>
              <c:strCache>
                <c:ptCount val="1"/>
                <c:pt idx="0">
                  <c:v>CODIFICADO</c:v>
                </c:pt>
              </c:strCache>
            </c:strRef>
          </c:tx>
          <c:spPr>
            <a:solidFill>
              <a:srgbClr val="2D2D93"/>
            </a:solidFill>
            <a:ln>
              <a:noFill/>
            </a:ln>
            <a:effectLst/>
          </c:spPr>
          <c:invertIfNegative val="0"/>
          <c:dLbls>
            <c:spPr>
              <a:solidFill>
                <a:schemeClr val="lt1"/>
              </a:solidFill>
              <a:ln w="12700" cap="flat" cmpd="sng" algn="ctr">
                <a:solidFill>
                  <a:schemeClr val="accent1"/>
                </a:solidFill>
                <a:prstDash val="solid"/>
                <a:miter lim="800000"/>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Graficos!$B$102:$E$102</c:f>
              <c:strCache>
                <c:ptCount val="4"/>
                <c:pt idx="0">
                  <c:v>2023</c:v>
                </c:pt>
                <c:pt idx="1">
                  <c:v>2024</c:v>
                </c:pt>
                <c:pt idx="2">
                  <c:v>2025</c:v>
                </c:pt>
                <c:pt idx="3">
                  <c:v>mayo 2026</c:v>
                </c:pt>
              </c:strCache>
            </c:strRef>
          </c:cat>
          <c:val>
            <c:numRef>
              <c:f>Graficos!$B$103:$E$103</c:f>
              <c:numCache>
                <c:formatCode>#,##0.00</c:formatCode>
                <c:ptCount val="4"/>
                <c:pt idx="0">
                  <c:v>19.627521849970005</c:v>
                </c:pt>
                <c:pt idx="1">
                  <c:v>20.626464198770009</c:v>
                </c:pt>
                <c:pt idx="2">
                  <c:v>20.370264687774359</c:v>
                </c:pt>
                <c:pt idx="3">
                  <c:v>19.554087985559821</c:v>
                </c:pt>
              </c:numCache>
            </c:numRef>
          </c:val>
          <c:extLst>
            <c:ext xmlns:c16="http://schemas.microsoft.com/office/drawing/2014/chart" uri="{C3380CC4-5D6E-409C-BE32-E72D297353CC}">
              <c16:uniqueId val="{00000000-3E62-47FC-BE44-217CA94965A9}"/>
            </c:ext>
          </c:extLst>
        </c:ser>
        <c:ser>
          <c:idx val="1"/>
          <c:order val="1"/>
          <c:tx>
            <c:strRef>
              <c:f>Graficos!$A$104</c:f>
              <c:strCache>
                <c:ptCount val="1"/>
                <c:pt idx="0">
                  <c:v>EJECUTADO</c:v>
                </c:pt>
              </c:strCache>
            </c:strRef>
          </c:tx>
          <c:spPr>
            <a:solidFill>
              <a:srgbClr val="118DFF"/>
            </a:solidFill>
            <a:ln>
              <a:noFill/>
            </a:ln>
            <a:effectLst/>
          </c:spPr>
          <c:invertIfNegative val="0"/>
          <c:dLbls>
            <c:spPr>
              <a:solidFill>
                <a:schemeClr val="lt1"/>
              </a:solidFill>
              <a:ln w="12700" cap="flat" cmpd="sng" algn="ctr">
                <a:solidFill>
                  <a:srgbClr val="118DFF"/>
                </a:solidFill>
                <a:prstDash val="solid"/>
                <a:miter lim="800000"/>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Graficos!$B$102:$E$102</c:f>
              <c:strCache>
                <c:ptCount val="4"/>
                <c:pt idx="0">
                  <c:v>2023</c:v>
                </c:pt>
                <c:pt idx="1">
                  <c:v>2024</c:v>
                </c:pt>
                <c:pt idx="2">
                  <c:v>2025</c:v>
                </c:pt>
                <c:pt idx="3">
                  <c:v>mayo 2026</c:v>
                </c:pt>
              </c:strCache>
            </c:strRef>
          </c:cat>
          <c:val>
            <c:numRef>
              <c:f>Graficos!$B$104:$E$104</c:f>
              <c:numCache>
                <c:formatCode>#,##0.00</c:formatCode>
                <c:ptCount val="4"/>
                <c:pt idx="0">
                  <c:v>15.197477846470003</c:v>
                </c:pt>
                <c:pt idx="1">
                  <c:v>18.916729337990294</c:v>
                </c:pt>
                <c:pt idx="2">
                  <c:v>16.746554490819332</c:v>
                </c:pt>
                <c:pt idx="3">
                  <c:v>7.3354336331364847</c:v>
                </c:pt>
              </c:numCache>
            </c:numRef>
          </c:val>
          <c:extLst>
            <c:ext xmlns:c16="http://schemas.microsoft.com/office/drawing/2014/chart" uri="{C3380CC4-5D6E-409C-BE32-E72D297353CC}">
              <c16:uniqueId val="{00000001-3E62-47FC-BE44-217CA94965A9}"/>
            </c:ext>
          </c:extLst>
        </c:ser>
        <c:dLbls>
          <c:showLegendKey val="0"/>
          <c:showVal val="0"/>
          <c:showCatName val="0"/>
          <c:showSerName val="0"/>
          <c:showPercent val="0"/>
          <c:showBubbleSize val="0"/>
        </c:dLbls>
        <c:gapWidth val="219"/>
        <c:overlap val="-27"/>
        <c:axId val="921124304"/>
        <c:axId val="1965474336"/>
      </c:barChart>
      <c:catAx>
        <c:axId val="92112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1965474336"/>
        <c:crosses val="autoZero"/>
        <c:auto val="1"/>
        <c:lblAlgn val="ctr"/>
        <c:lblOffset val="100"/>
        <c:noMultiLvlLbl val="0"/>
      </c:catAx>
      <c:valAx>
        <c:axId val="1965474336"/>
        <c:scaling>
          <c:orientation val="minMax"/>
        </c:scaling>
        <c:delete val="1"/>
        <c:axPos val="l"/>
        <c:numFmt formatCode="#,##0.00" sourceLinked="1"/>
        <c:majorTickMark val="none"/>
        <c:minorTickMark val="none"/>
        <c:tickLblPos val="nextTo"/>
        <c:crossAx val="921124304"/>
        <c:crosses val="autoZero"/>
        <c:crossBetween val="between"/>
      </c:valAx>
      <c:spPr>
        <a:noFill/>
        <a:ln>
          <a:noFill/>
        </a:ln>
        <a:effectLst/>
      </c:spPr>
    </c:plotArea>
    <c:legend>
      <c:legendPos val="b"/>
      <c:layout>
        <c:manualLayout>
          <c:xMode val="edge"/>
          <c:yMode val="edge"/>
          <c:x val="0.33555616797900262"/>
          <c:y val="0.92024648987599578"/>
          <c:w val="0.33888766404199477"/>
          <c:h val="7.975351012400420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07875112063458E-2"/>
          <c:y val="0.14792675624009363"/>
          <c:w val="0.97384249775873089"/>
          <c:h val="0.75645444799695138"/>
        </c:manualLayout>
      </c:layout>
      <c:barChart>
        <c:barDir val="col"/>
        <c:grouping val="stacked"/>
        <c:varyColors val="0"/>
        <c:ser>
          <c:idx val="2"/>
          <c:order val="0"/>
          <c:tx>
            <c:strRef>
              <c:f>Graficos!$A$125</c:f>
              <c:strCache>
                <c:ptCount val="1"/>
                <c:pt idx="0">
                  <c:v>7-EGRESOS DE INVERSIÓN</c:v>
                </c:pt>
              </c:strCache>
            </c:strRef>
          </c:tx>
          <c:spPr>
            <a:solidFill>
              <a:srgbClr val="2D2D93"/>
            </a:solidFill>
            <a:ln>
              <a:noFill/>
            </a:ln>
            <a:effectLst/>
          </c:spPr>
          <c:invertIfNegative val="0"/>
          <c:dLbls>
            <c:dLbl>
              <c:idx val="0"/>
              <c:layout>
                <c:manualLayout>
                  <c:x val="7.6094551974601216E-2"/>
                  <c:y val="-1.32957284070042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31B-4E0C-8AF8-385570F9D4A0}"/>
                </c:ext>
              </c:extLst>
            </c:dLbl>
            <c:dLbl>
              <c:idx val="1"/>
              <c:layout>
                <c:manualLayout>
                  <c:x val="7.728352934920433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31B-4E0C-8AF8-385570F9D4A0}"/>
                </c:ext>
              </c:extLst>
            </c:dLbl>
            <c:dLbl>
              <c:idx val="2"/>
              <c:layout>
                <c:manualLayout>
                  <c:x val="7.9661484098410631E-2"/>
                  <c:y val="-1.32957284070042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31B-4E0C-8AF8-385570F9D4A0}"/>
                </c:ext>
              </c:extLst>
            </c:dLbl>
            <c:dLbl>
              <c:idx val="3"/>
              <c:layout>
                <c:manualLayout>
                  <c:x val="7.9661484098410631E-2"/>
                  <c:y val="6.647864203502116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31B-4E0C-8AF8-385570F9D4A0}"/>
                </c:ext>
              </c:extLst>
            </c:dLbl>
            <c:spPr>
              <a:solidFill>
                <a:schemeClr val="lt1"/>
              </a:solidFill>
              <a:ln w="12700" cap="flat" cmpd="sng" algn="ctr">
                <a:solidFill>
                  <a:srgbClr val="2D2D93"/>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Graficos!$B$122:$E$122</c:f>
              <c:strCache>
                <c:ptCount val="4"/>
                <c:pt idx="0">
                  <c:v>2023</c:v>
                </c:pt>
                <c:pt idx="1">
                  <c:v>2024</c:v>
                </c:pt>
                <c:pt idx="2">
                  <c:v>2025</c:v>
                </c:pt>
                <c:pt idx="3">
                  <c:v>mayo 2026</c:v>
                </c:pt>
              </c:strCache>
            </c:strRef>
          </c:cat>
          <c:val>
            <c:numRef>
              <c:f>Graficos!$B$125:$E$125</c:f>
              <c:numCache>
                <c:formatCode>#,##0.00</c:formatCode>
                <c:ptCount val="4"/>
                <c:pt idx="0">
                  <c:v>9.0595651038700016</c:v>
                </c:pt>
                <c:pt idx="1">
                  <c:v>12.677187647273097</c:v>
                </c:pt>
                <c:pt idx="2">
                  <c:v>8.3425928354277605</c:v>
                </c:pt>
                <c:pt idx="3">
                  <c:v>3.9196053931500012</c:v>
                </c:pt>
              </c:numCache>
            </c:numRef>
          </c:val>
          <c:extLst>
            <c:ext xmlns:c16="http://schemas.microsoft.com/office/drawing/2014/chart" uri="{C3380CC4-5D6E-409C-BE32-E72D297353CC}">
              <c16:uniqueId val="{00000000-3D13-41E1-A6EE-28C176F07F16}"/>
            </c:ext>
          </c:extLst>
        </c:ser>
        <c:ser>
          <c:idx val="1"/>
          <c:order val="1"/>
          <c:tx>
            <c:strRef>
              <c:f>Graficos!$A$124</c:f>
              <c:strCache>
                <c:ptCount val="1"/>
                <c:pt idx="0">
                  <c:v>6-EGRESOS DE PRODUCCIÓN</c:v>
                </c:pt>
              </c:strCache>
            </c:strRef>
          </c:tx>
          <c:spPr>
            <a:solidFill>
              <a:srgbClr val="118DFF"/>
            </a:solidFill>
            <a:ln>
              <a:noFill/>
            </a:ln>
            <a:effectLst/>
          </c:spPr>
          <c:invertIfNegative val="0"/>
          <c:dLbls>
            <c:dLbl>
              <c:idx val="0"/>
              <c:layout>
                <c:manualLayout>
                  <c:x val="7.6094551974601216E-2"/>
                  <c:y val="2.32675247122573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31B-4E0C-8AF8-385570F9D4A0}"/>
                </c:ext>
              </c:extLst>
            </c:dLbl>
            <c:dLbl>
              <c:idx val="1"/>
              <c:layout>
                <c:manualLayout>
                  <c:x val="8.0850461473013766E-2"/>
                  <c:y val="2.32675247122573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31B-4E0C-8AF8-385570F9D4A0}"/>
                </c:ext>
              </c:extLst>
            </c:dLbl>
            <c:dLbl>
              <c:idx val="2"/>
              <c:layout>
                <c:manualLayout>
                  <c:x val="8.3228416222219978E-2"/>
                  <c:y val="3.32393210175105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31B-4E0C-8AF8-385570F9D4A0}"/>
                </c:ext>
              </c:extLst>
            </c:dLbl>
            <c:dLbl>
              <c:idx val="3"/>
              <c:layout>
                <c:manualLayout>
                  <c:x val="7.9661484098410631E-2"/>
                  <c:y val="6.6478642035019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31B-4E0C-8AF8-385570F9D4A0}"/>
                </c:ext>
              </c:extLst>
            </c:dLbl>
            <c:spPr>
              <a:solidFill>
                <a:schemeClr val="lt1"/>
              </a:solidFill>
              <a:ln w="12700" cap="flat" cmpd="sng" algn="ctr">
                <a:solidFill>
                  <a:srgbClr val="118DFF"/>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Graficos!$B$122:$E$122</c:f>
              <c:strCache>
                <c:ptCount val="4"/>
                <c:pt idx="0">
                  <c:v>2023</c:v>
                </c:pt>
                <c:pt idx="1">
                  <c:v>2024</c:v>
                </c:pt>
                <c:pt idx="2">
                  <c:v>2025</c:v>
                </c:pt>
                <c:pt idx="3">
                  <c:v>mayo 2026</c:v>
                </c:pt>
              </c:strCache>
            </c:strRef>
          </c:cat>
          <c:val>
            <c:numRef>
              <c:f>Graficos!$B$124:$E$124</c:f>
              <c:numCache>
                <c:formatCode>#,##0.00</c:formatCode>
                <c:ptCount val="4"/>
                <c:pt idx="0">
                  <c:v>4.441376422320003</c:v>
                </c:pt>
                <c:pt idx="1">
                  <c:v>4.4910885544099992</c:v>
                </c:pt>
                <c:pt idx="2">
                  <c:v>6.0965657709329966</c:v>
                </c:pt>
                <c:pt idx="3">
                  <c:v>2.4218218868800072</c:v>
                </c:pt>
              </c:numCache>
            </c:numRef>
          </c:val>
          <c:extLst>
            <c:ext xmlns:c16="http://schemas.microsoft.com/office/drawing/2014/chart" uri="{C3380CC4-5D6E-409C-BE32-E72D297353CC}">
              <c16:uniqueId val="{00000001-3D13-41E1-A6EE-28C176F07F16}"/>
            </c:ext>
          </c:extLst>
        </c:ser>
        <c:ser>
          <c:idx val="0"/>
          <c:order val="2"/>
          <c:tx>
            <c:strRef>
              <c:f>Graficos!$A$123</c:f>
              <c:strCache>
                <c:ptCount val="1"/>
                <c:pt idx="0">
                  <c:v>5-EGRESOS CORRIENTES</c:v>
                </c:pt>
              </c:strCache>
            </c:strRef>
          </c:tx>
          <c:spPr>
            <a:solidFill>
              <a:schemeClr val="bg2">
                <a:lumMod val="75000"/>
              </a:schemeClr>
            </a:solidFill>
            <a:ln>
              <a:noFill/>
            </a:ln>
            <a:effectLst/>
          </c:spPr>
          <c:invertIfNegative val="0"/>
          <c:dLbls>
            <c:dLbl>
              <c:idx val="0"/>
              <c:layout>
                <c:manualLayout>
                  <c:x val="7.4905574599998068E-2"/>
                  <c:y val="1.99435926105063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31B-4E0C-8AF8-385570F9D4A0}"/>
                </c:ext>
              </c:extLst>
            </c:dLbl>
            <c:dLbl>
              <c:idx val="1"/>
              <c:layout>
                <c:manualLayout>
                  <c:x val="8.0850461473013766E-2"/>
                  <c:y val="1.66196605087552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31B-4E0C-8AF8-385570F9D4A0}"/>
                </c:ext>
              </c:extLst>
            </c:dLbl>
            <c:dLbl>
              <c:idx val="2"/>
              <c:layout>
                <c:manualLayout>
                  <c:x val="7.7283529349204336E-2"/>
                  <c:y val="2.65914568140084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D13-41E1-A6EE-28C176F07F16}"/>
                </c:ext>
              </c:extLst>
            </c:dLbl>
            <c:dLbl>
              <c:idx val="3"/>
              <c:layout>
                <c:manualLayout>
                  <c:x val="7.9661484098410631E-2"/>
                  <c:y val="-3.65632531192616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13-41E1-A6EE-28C176F07F16}"/>
                </c:ext>
              </c:extLst>
            </c:dLbl>
            <c:spPr>
              <a:solidFill>
                <a:schemeClr val="lt1"/>
              </a:solidFill>
              <a:ln w="12700" cap="flat" cmpd="sng" algn="ctr">
                <a:solidFill>
                  <a:schemeClr val="tx1">
                    <a:lumMod val="65000"/>
                    <a:lumOff val="35000"/>
                  </a:schemeClr>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Graficos!$B$122:$E$122</c:f>
              <c:strCache>
                <c:ptCount val="4"/>
                <c:pt idx="0">
                  <c:v>2023</c:v>
                </c:pt>
                <c:pt idx="1">
                  <c:v>2024</c:v>
                </c:pt>
                <c:pt idx="2">
                  <c:v>2025</c:v>
                </c:pt>
                <c:pt idx="3">
                  <c:v>mayo 2026</c:v>
                </c:pt>
              </c:strCache>
            </c:strRef>
          </c:cat>
          <c:val>
            <c:numRef>
              <c:f>Graficos!$B$123:$E$123</c:f>
              <c:numCache>
                <c:formatCode>#,##0.00</c:formatCode>
                <c:ptCount val="4"/>
                <c:pt idx="0">
                  <c:v>1.1616135322899985</c:v>
                </c:pt>
                <c:pt idx="1">
                  <c:v>1.0488331568472022</c:v>
                </c:pt>
                <c:pt idx="2">
                  <c:v>1.1894272145199576</c:v>
                </c:pt>
                <c:pt idx="3">
                  <c:v>0.69998249815999924</c:v>
                </c:pt>
              </c:numCache>
            </c:numRef>
          </c:val>
          <c:extLst>
            <c:ext xmlns:c16="http://schemas.microsoft.com/office/drawing/2014/chart" uri="{C3380CC4-5D6E-409C-BE32-E72D297353CC}">
              <c16:uniqueId val="{00000002-3D13-41E1-A6EE-28C176F07F16}"/>
            </c:ext>
          </c:extLst>
        </c:ser>
        <c:ser>
          <c:idx val="4"/>
          <c:order val="3"/>
          <c:tx>
            <c:strRef>
              <c:f>Graficos!$A$127</c:f>
              <c:strCache>
                <c:ptCount val="1"/>
                <c:pt idx="0">
                  <c:v>9-APLICACIÓN DEL FINANCIAMIENTO</c:v>
                </c:pt>
              </c:strCache>
            </c:strRef>
          </c:tx>
          <c:spPr>
            <a:solidFill>
              <a:schemeClr val="accent6">
                <a:lumMod val="40000"/>
                <a:lumOff val="60000"/>
              </a:schemeClr>
            </a:solidFill>
            <a:ln>
              <a:noFill/>
            </a:ln>
            <a:effectLst/>
          </c:spPr>
          <c:invertIfNegative val="0"/>
          <c:dLbls>
            <c:dLbl>
              <c:idx val="0"/>
              <c:layout>
                <c:manualLayout>
                  <c:x val="7.4905574599998068E-2"/>
                  <c:y val="-4.98589815262658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31B-4E0C-8AF8-385570F9D4A0}"/>
                </c:ext>
              </c:extLst>
            </c:dLbl>
            <c:dLbl>
              <c:idx val="1"/>
              <c:layout>
                <c:manualLayout>
                  <c:x val="7.9661484098410534E-2"/>
                  <c:y val="-3.65632531192616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31B-4E0C-8AF8-385570F9D4A0}"/>
                </c:ext>
              </c:extLst>
            </c:dLbl>
            <c:dLbl>
              <c:idx val="2"/>
              <c:layout>
                <c:manualLayout>
                  <c:x val="7.7283529349204336E-2"/>
                  <c:y val="-1.32957284070042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31B-4E0C-8AF8-385570F9D4A0}"/>
                </c:ext>
              </c:extLst>
            </c:dLbl>
            <c:dLbl>
              <c:idx val="3"/>
              <c:layout>
                <c:manualLayout>
                  <c:x val="7.9661484098410631E-2"/>
                  <c:y val="-0.1030418951542828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31B-4E0C-8AF8-385570F9D4A0}"/>
                </c:ext>
              </c:extLst>
            </c:dLbl>
            <c:spPr>
              <a:noFill/>
              <a:ln>
                <a:solidFill>
                  <a:srgbClr val="00B050"/>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Graficos!$B$122:$E$122</c:f>
              <c:strCache>
                <c:ptCount val="4"/>
                <c:pt idx="0">
                  <c:v>2023</c:v>
                </c:pt>
                <c:pt idx="1">
                  <c:v>2024</c:v>
                </c:pt>
                <c:pt idx="2">
                  <c:v>2025</c:v>
                </c:pt>
                <c:pt idx="3">
                  <c:v>mayo 2026</c:v>
                </c:pt>
              </c:strCache>
            </c:strRef>
          </c:cat>
          <c:val>
            <c:numRef>
              <c:f>Graficos!$B$127:$E$127</c:f>
              <c:numCache>
                <c:formatCode>#,##0.00</c:formatCode>
                <c:ptCount val="4"/>
                <c:pt idx="0">
                  <c:v>0.3764238995200001</c:v>
                </c:pt>
                <c:pt idx="1">
                  <c:v>0.3781683677499999</c:v>
                </c:pt>
                <c:pt idx="2">
                  <c:v>0.90096371432860756</c:v>
                </c:pt>
                <c:pt idx="3">
                  <c:v>0.27060986582649993</c:v>
                </c:pt>
              </c:numCache>
            </c:numRef>
          </c:val>
          <c:extLst>
            <c:ext xmlns:c16="http://schemas.microsoft.com/office/drawing/2014/chart" uri="{C3380CC4-5D6E-409C-BE32-E72D297353CC}">
              <c16:uniqueId val="{00000003-3D13-41E1-A6EE-28C176F07F16}"/>
            </c:ext>
          </c:extLst>
        </c:ser>
        <c:ser>
          <c:idx val="3"/>
          <c:order val="4"/>
          <c:tx>
            <c:strRef>
              <c:f>Graficos!$A$126</c:f>
              <c:strCache>
                <c:ptCount val="1"/>
                <c:pt idx="0">
                  <c:v>8-EGRESOS DE CAPITAL</c:v>
                </c:pt>
              </c:strCache>
            </c:strRef>
          </c:tx>
          <c:spPr>
            <a:solidFill>
              <a:schemeClr val="accent4"/>
            </a:solidFill>
            <a:ln>
              <a:noFill/>
            </a:ln>
            <a:effectLst/>
          </c:spPr>
          <c:invertIfNegative val="0"/>
          <c:dLbls>
            <c:dLbl>
              <c:idx val="0"/>
              <c:layout>
                <c:manualLayout>
                  <c:x val="-8.4417393596823195E-2"/>
                  <c:y val="-3.32393210175105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31B-4E0C-8AF8-385570F9D4A0}"/>
                </c:ext>
              </c:extLst>
            </c:dLbl>
            <c:dLbl>
              <c:idx val="1"/>
              <c:layout>
                <c:manualLayout>
                  <c:x val="-7.490557459999805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31B-4E0C-8AF8-385570F9D4A0}"/>
                </c:ext>
              </c:extLst>
            </c:dLbl>
            <c:dLbl>
              <c:idx val="2"/>
              <c:layout>
                <c:manualLayout>
                  <c:x val="-7.9661484098410631E-2"/>
                  <c:y val="-3.046902561860072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31B-4E0C-8AF8-385570F9D4A0}"/>
                </c:ext>
              </c:extLst>
            </c:dLbl>
            <c:dLbl>
              <c:idx val="3"/>
              <c:layout>
                <c:manualLayout>
                  <c:x val="-7.2527619850791772E-2"/>
                  <c:y val="3.32393210175105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31B-4E0C-8AF8-385570F9D4A0}"/>
                </c:ext>
              </c:extLst>
            </c:dLbl>
            <c:spPr>
              <a:solidFill>
                <a:schemeClr val="lt1"/>
              </a:solidFill>
              <a:ln w="12700" cap="flat" cmpd="sng" algn="ctr">
                <a:solidFill>
                  <a:schemeClr val="accent4"/>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Graficos!$B$122:$E$122</c:f>
              <c:strCache>
                <c:ptCount val="4"/>
                <c:pt idx="0">
                  <c:v>2023</c:v>
                </c:pt>
                <c:pt idx="1">
                  <c:v>2024</c:v>
                </c:pt>
                <c:pt idx="2">
                  <c:v>2025</c:v>
                </c:pt>
                <c:pt idx="3">
                  <c:v>mayo 2026</c:v>
                </c:pt>
              </c:strCache>
            </c:strRef>
          </c:cat>
          <c:val>
            <c:numRef>
              <c:f>Graficos!$B$126:$E$126</c:f>
              <c:numCache>
                <c:formatCode>#,##0.00</c:formatCode>
                <c:ptCount val="4"/>
                <c:pt idx="0">
                  <c:v>0.15849888847000007</c:v>
                </c:pt>
                <c:pt idx="1">
                  <c:v>0.32145161170999997</c:v>
                </c:pt>
                <c:pt idx="2">
                  <c:v>0.21700495561000002</c:v>
                </c:pt>
                <c:pt idx="3">
                  <c:v>2.3413989120000006E-2</c:v>
                </c:pt>
              </c:numCache>
            </c:numRef>
          </c:val>
          <c:extLst>
            <c:ext xmlns:c16="http://schemas.microsoft.com/office/drawing/2014/chart" uri="{C3380CC4-5D6E-409C-BE32-E72D297353CC}">
              <c16:uniqueId val="{00000004-3D13-41E1-A6EE-28C176F07F16}"/>
            </c:ext>
          </c:extLst>
        </c:ser>
        <c:dLbls>
          <c:showLegendKey val="0"/>
          <c:showVal val="0"/>
          <c:showCatName val="0"/>
          <c:showSerName val="0"/>
          <c:showPercent val="0"/>
          <c:showBubbleSize val="0"/>
        </c:dLbls>
        <c:gapWidth val="150"/>
        <c:overlap val="100"/>
        <c:axId val="160441184"/>
        <c:axId val="158740352"/>
      </c:barChart>
      <c:catAx>
        <c:axId val="16044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158740352"/>
        <c:crosses val="autoZero"/>
        <c:auto val="1"/>
        <c:lblAlgn val="ctr"/>
        <c:lblOffset val="100"/>
        <c:noMultiLvlLbl val="0"/>
      </c:catAx>
      <c:valAx>
        <c:axId val="158740352"/>
        <c:scaling>
          <c:orientation val="minMax"/>
        </c:scaling>
        <c:delete val="1"/>
        <c:axPos val="l"/>
        <c:numFmt formatCode="#,##0.00" sourceLinked="1"/>
        <c:majorTickMark val="none"/>
        <c:minorTickMark val="none"/>
        <c:tickLblPos val="nextTo"/>
        <c:crossAx val="160441184"/>
        <c:crosses val="autoZero"/>
        <c:crossBetween val="between"/>
      </c:valAx>
      <c:spPr>
        <a:noFill/>
        <a:ln>
          <a:noFill/>
        </a:ln>
        <a:effectLst/>
      </c:spPr>
    </c:plotArea>
    <c:legend>
      <c:legendPos val="t"/>
      <c:layout>
        <c:manualLayout>
          <c:xMode val="edge"/>
          <c:yMode val="edge"/>
          <c:x val="1.187575479445438E-2"/>
          <c:y val="2.0969847176046819E-2"/>
          <c:w val="0.98279232887300128"/>
          <c:h val="9.525656568194523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Graficos!$A$149</c:f>
              <c:strCache>
                <c:ptCount val="1"/>
                <c:pt idx="0">
                  <c:v>CODIFICADO</c:v>
                </c:pt>
              </c:strCache>
            </c:strRef>
          </c:tx>
          <c:spPr>
            <a:solidFill>
              <a:srgbClr val="2D2D93"/>
            </a:solidFill>
            <a:ln>
              <a:noFill/>
            </a:ln>
            <a:effectLst/>
          </c:spPr>
          <c:invertIfNegative val="0"/>
          <c:dLbls>
            <c:spPr>
              <a:solidFill>
                <a:schemeClr val="lt1"/>
              </a:solidFill>
              <a:ln w="12700" cap="flat" cmpd="sng" algn="ctr">
                <a:solidFill>
                  <a:schemeClr val="accent1"/>
                </a:solidFill>
                <a:prstDash val="solid"/>
                <a:miter lim="800000"/>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Graficos!$B$148:$E$148</c:f>
              <c:strCache>
                <c:ptCount val="4"/>
                <c:pt idx="0">
                  <c:v>2023</c:v>
                </c:pt>
                <c:pt idx="1">
                  <c:v>2024</c:v>
                </c:pt>
                <c:pt idx="2">
                  <c:v>2025</c:v>
                </c:pt>
                <c:pt idx="3">
                  <c:v>mayo 2026</c:v>
                </c:pt>
              </c:strCache>
            </c:strRef>
          </c:cat>
          <c:val>
            <c:numRef>
              <c:f>Graficos!$B$149:$E$149</c:f>
              <c:numCache>
                <c:formatCode>#,##0.00</c:formatCode>
                <c:ptCount val="4"/>
                <c:pt idx="0">
                  <c:v>14.003777873000004</c:v>
                </c:pt>
                <c:pt idx="1">
                  <c:v>14.048052961131624</c:v>
                </c:pt>
                <c:pt idx="2">
                  <c:v>12.666429492295276</c:v>
                </c:pt>
                <c:pt idx="3">
                  <c:v>12.914382934885433</c:v>
                </c:pt>
              </c:numCache>
            </c:numRef>
          </c:val>
          <c:extLst>
            <c:ext xmlns:c16="http://schemas.microsoft.com/office/drawing/2014/chart" uri="{C3380CC4-5D6E-409C-BE32-E72D297353CC}">
              <c16:uniqueId val="{00000000-D78E-406B-9B02-6F25C990813C}"/>
            </c:ext>
          </c:extLst>
        </c:ser>
        <c:ser>
          <c:idx val="1"/>
          <c:order val="1"/>
          <c:tx>
            <c:strRef>
              <c:f>Graficos!$A$150</c:f>
              <c:strCache>
                <c:ptCount val="1"/>
                <c:pt idx="0">
                  <c:v>EJECUTADO</c:v>
                </c:pt>
              </c:strCache>
            </c:strRef>
          </c:tx>
          <c:spPr>
            <a:solidFill>
              <a:srgbClr val="118DFF"/>
            </a:solidFill>
            <a:ln>
              <a:noFill/>
            </a:ln>
            <a:effectLst/>
          </c:spPr>
          <c:invertIfNegative val="0"/>
          <c:dLbls>
            <c:spPr>
              <a:solidFill>
                <a:schemeClr val="lt1"/>
              </a:solidFill>
              <a:ln w="12700" cap="flat" cmpd="sng" algn="ctr">
                <a:solidFill>
                  <a:srgbClr val="118DFF"/>
                </a:solidFill>
                <a:prstDash val="solid"/>
                <a:miter lim="800000"/>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Graficos!$B$148:$E$148</c:f>
              <c:strCache>
                <c:ptCount val="4"/>
                <c:pt idx="0">
                  <c:v>2023</c:v>
                </c:pt>
                <c:pt idx="1">
                  <c:v>2024</c:v>
                </c:pt>
                <c:pt idx="2">
                  <c:v>2025</c:v>
                </c:pt>
                <c:pt idx="3">
                  <c:v>mayo 2026</c:v>
                </c:pt>
              </c:strCache>
            </c:strRef>
          </c:cat>
          <c:val>
            <c:numRef>
              <c:f>Graficos!$B$150:$E$150</c:f>
              <c:numCache>
                <c:formatCode>#,##0.00</c:formatCode>
                <c:ptCount val="4"/>
                <c:pt idx="0">
                  <c:v>11.128596515949997</c:v>
                </c:pt>
                <c:pt idx="1">
                  <c:v>14.754261174483105</c:v>
                </c:pt>
                <c:pt idx="2">
                  <c:v>12.462847540187745</c:v>
                </c:pt>
                <c:pt idx="3">
                  <c:v>5.8639408584400012</c:v>
                </c:pt>
              </c:numCache>
            </c:numRef>
          </c:val>
          <c:extLst>
            <c:ext xmlns:c16="http://schemas.microsoft.com/office/drawing/2014/chart" uri="{C3380CC4-5D6E-409C-BE32-E72D297353CC}">
              <c16:uniqueId val="{00000001-D78E-406B-9B02-6F25C990813C}"/>
            </c:ext>
          </c:extLst>
        </c:ser>
        <c:dLbls>
          <c:showLegendKey val="0"/>
          <c:showVal val="0"/>
          <c:showCatName val="0"/>
          <c:showSerName val="0"/>
          <c:showPercent val="0"/>
          <c:showBubbleSize val="0"/>
        </c:dLbls>
        <c:gapWidth val="219"/>
        <c:overlap val="-27"/>
        <c:axId val="382441472"/>
        <c:axId val="1871530208"/>
      </c:barChart>
      <c:catAx>
        <c:axId val="38244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1871530208"/>
        <c:crosses val="autoZero"/>
        <c:auto val="1"/>
        <c:lblAlgn val="ctr"/>
        <c:lblOffset val="100"/>
        <c:noMultiLvlLbl val="0"/>
      </c:catAx>
      <c:valAx>
        <c:axId val="1871530208"/>
        <c:scaling>
          <c:orientation val="minMax"/>
        </c:scaling>
        <c:delete val="1"/>
        <c:axPos val="l"/>
        <c:numFmt formatCode="#,##0.00" sourceLinked="1"/>
        <c:majorTickMark val="none"/>
        <c:minorTickMark val="none"/>
        <c:tickLblPos val="nextTo"/>
        <c:crossAx val="382441472"/>
        <c:crosses val="autoZero"/>
        <c:crossBetween val="between"/>
      </c:valAx>
      <c:spPr>
        <a:noFill/>
        <a:ln>
          <a:noFill/>
        </a:ln>
        <a:effectLst/>
      </c:spPr>
    </c:plotArea>
    <c:legend>
      <c:legendPos val="b"/>
      <c:layout>
        <c:manualLayout>
          <c:xMode val="edge"/>
          <c:yMode val="edge"/>
          <c:x val="0.35930636028986945"/>
          <c:y val="0.92981246036039455"/>
          <c:w val="0.30654451212466372"/>
          <c:h val="7.018753963960540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Graficos!$A$168</c:f>
              <c:strCache>
                <c:ptCount val="1"/>
                <c:pt idx="0">
                  <c:v>CODIFICADO</c:v>
                </c:pt>
              </c:strCache>
            </c:strRef>
          </c:tx>
          <c:spPr>
            <a:solidFill>
              <a:srgbClr val="2D2D93"/>
            </a:solidFill>
            <a:ln>
              <a:noFill/>
            </a:ln>
            <a:effectLst/>
          </c:spPr>
          <c:invertIfNegative val="0"/>
          <c:dLbls>
            <c:spPr>
              <a:solidFill>
                <a:schemeClr val="lt1"/>
              </a:solidFill>
              <a:ln w="12700" cap="flat" cmpd="sng" algn="ctr">
                <a:solidFill>
                  <a:schemeClr val="accent1"/>
                </a:solidFill>
                <a:prstDash val="solid"/>
                <a:miter lim="800000"/>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Graficos!$B$167:$E$167</c:f>
              <c:strCache>
                <c:ptCount val="4"/>
                <c:pt idx="0">
                  <c:v>2023</c:v>
                </c:pt>
                <c:pt idx="1">
                  <c:v>2024</c:v>
                </c:pt>
                <c:pt idx="2">
                  <c:v>2025</c:v>
                </c:pt>
                <c:pt idx="3">
                  <c:v>mayo 2026</c:v>
                </c:pt>
              </c:strCache>
            </c:strRef>
          </c:cat>
          <c:val>
            <c:numRef>
              <c:f>Graficos!$B$168:$E$168</c:f>
              <c:numCache>
                <c:formatCode>#,##0.00</c:formatCode>
                <c:ptCount val="4"/>
                <c:pt idx="0">
                  <c:v>5.3127880117200093</c:v>
                </c:pt>
                <c:pt idx="1">
                  <c:v>6.2671126798739865</c:v>
                </c:pt>
                <c:pt idx="2">
                  <c:v>7.436180395276681</c:v>
                </c:pt>
                <c:pt idx="3">
                  <c:v>6.3911513060659413</c:v>
                </c:pt>
              </c:numCache>
            </c:numRef>
          </c:val>
          <c:extLst>
            <c:ext xmlns:c16="http://schemas.microsoft.com/office/drawing/2014/chart" uri="{C3380CC4-5D6E-409C-BE32-E72D297353CC}">
              <c16:uniqueId val="{00000000-E441-41E8-B4E9-A5E195214207}"/>
            </c:ext>
          </c:extLst>
        </c:ser>
        <c:ser>
          <c:idx val="1"/>
          <c:order val="1"/>
          <c:tx>
            <c:strRef>
              <c:f>Graficos!$A$169</c:f>
              <c:strCache>
                <c:ptCount val="1"/>
                <c:pt idx="0">
                  <c:v>EJECUTADO</c:v>
                </c:pt>
              </c:strCache>
            </c:strRef>
          </c:tx>
          <c:spPr>
            <a:solidFill>
              <a:srgbClr val="118DFF"/>
            </a:solidFill>
            <a:ln>
              <a:noFill/>
            </a:ln>
            <a:effectLst/>
          </c:spPr>
          <c:invertIfNegative val="0"/>
          <c:dLbls>
            <c:spPr>
              <a:solidFill>
                <a:schemeClr val="lt1"/>
              </a:solidFill>
              <a:ln w="12700" cap="flat" cmpd="sng" algn="ctr">
                <a:solidFill>
                  <a:srgbClr val="118DFF"/>
                </a:solidFill>
                <a:prstDash val="solid"/>
                <a:miter lim="800000"/>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Graficos!$B$167:$E$167</c:f>
              <c:strCache>
                <c:ptCount val="4"/>
                <c:pt idx="0">
                  <c:v>2023</c:v>
                </c:pt>
                <c:pt idx="1">
                  <c:v>2024</c:v>
                </c:pt>
                <c:pt idx="2">
                  <c:v>2025</c:v>
                </c:pt>
                <c:pt idx="3">
                  <c:v>mayo 2026</c:v>
                </c:pt>
              </c:strCache>
            </c:strRef>
          </c:cat>
          <c:val>
            <c:numRef>
              <c:f>Graficos!$B$169:$E$169</c:f>
              <c:numCache>
                <c:formatCode>#,##0.00</c:formatCode>
                <c:ptCount val="4"/>
                <c:pt idx="0">
                  <c:v>3.8891647016599955</c:v>
                </c:pt>
                <c:pt idx="1">
                  <c:v>4.0773405839938688</c:v>
                </c:pt>
                <c:pt idx="2">
                  <c:v>4.1720096187385636</c:v>
                </c:pt>
                <c:pt idx="3">
                  <c:v>1.4420635244799982</c:v>
                </c:pt>
              </c:numCache>
            </c:numRef>
          </c:val>
          <c:extLst>
            <c:ext xmlns:c16="http://schemas.microsoft.com/office/drawing/2014/chart" uri="{C3380CC4-5D6E-409C-BE32-E72D297353CC}">
              <c16:uniqueId val="{00000001-E441-41E8-B4E9-A5E195214207}"/>
            </c:ext>
          </c:extLst>
        </c:ser>
        <c:dLbls>
          <c:showLegendKey val="0"/>
          <c:showVal val="0"/>
          <c:showCatName val="0"/>
          <c:showSerName val="0"/>
          <c:showPercent val="0"/>
          <c:showBubbleSize val="0"/>
        </c:dLbls>
        <c:gapWidth val="219"/>
        <c:overlap val="-27"/>
        <c:axId val="2013300800"/>
        <c:axId val="2026258960"/>
      </c:barChart>
      <c:catAx>
        <c:axId val="201330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2026258960"/>
        <c:crosses val="autoZero"/>
        <c:auto val="1"/>
        <c:lblAlgn val="ctr"/>
        <c:lblOffset val="100"/>
        <c:noMultiLvlLbl val="0"/>
      </c:catAx>
      <c:valAx>
        <c:axId val="2026258960"/>
        <c:scaling>
          <c:orientation val="minMax"/>
        </c:scaling>
        <c:delete val="1"/>
        <c:axPos val="l"/>
        <c:numFmt formatCode="#,##0.00" sourceLinked="1"/>
        <c:majorTickMark val="none"/>
        <c:minorTickMark val="none"/>
        <c:tickLblPos val="nextTo"/>
        <c:crossAx val="2013300800"/>
        <c:crosses val="autoZero"/>
        <c:crossBetween val="between"/>
      </c:valAx>
      <c:spPr>
        <a:noFill/>
        <a:ln>
          <a:noFill/>
        </a:ln>
        <a:effectLst/>
      </c:spPr>
    </c:plotArea>
    <c:legend>
      <c:legendPos val="b"/>
      <c:layout>
        <c:manualLayout>
          <c:xMode val="edge"/>
          <c:yMode val="edge"/>
          <c:x val="0.34867901195406237"/>
          <c:y val="0.90571028534913656"/>
          <c:w val="0.32518988774099045"/>
          <c:h val="7.889770159067971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33602530452922E-2"/>
          <c:y val="4.3456783364357598E-2"/>
          <c:w val="0.9209103757135253"/>
          <c:h val="0.77452493056868976"/>
        </c:manualLayout>
      </c:layout>
      <c:barChart>
        <c:barDir val="col"/>
        <c:grouping val="clustered"/>
        <c:varyColors val="0"/>
        <c:ser>
          <c:idx val="0"/>
          <c:order val="0"/>
          <c:tx>
            <c:strRef>
              <c:f>Graficos!$A$188</c:f>
              <c:strCache>
                <c:ptCount val="1"/>
                <c:pt idx="0">
                  <c:v>CODIFICADO</c:v>
                </c:pt>
              </c:strCache>
            </c:strRef>
          </c:tx>
          <c:spPr>
            <a:solidFill>
              <a:srgbClr val="2D2D93"/>
            </a:solidFill>
            <a:ln>
              <a:noFill/>
            </a:ln>
            <a:effectLst/>
          </c:spPr>
          <c:invertIfNegative val="0"/>
          <c:dLbls>
            <c:spPr>
              <a:noFill/>
              <a:ln>
                <a:solidFill>
                  <a:schemeClr val="accent1">
                    <a:lumMod val="75000"/>
                  </a:schemeClr>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Graficos!$B$187:$E$187</c:f>
              <c:strCache>
                <c:ptCount val="4"/>
                <c:pt idx="0">
                  <c:v>2023</c:v>
                </c:pt>
                <c:pt idx="1">
                  <c:v>2024</c:v>
                </c:pt>
                <c:pt idx="2">
                  <c:v>2025</c:v>
                </c:pt>
                <c:pt idx="3">
                  <c:v>mayo 2026</c:v>
                </c:pt>
              </c:strCache>
            </c:strRef>
          </c:cat>
          <c:val>
            <c:numRef>
              <c:f>Graficos!$B$188:$E$188</c:f>
              <c:numCache>
                <c:formatCode>#,##0.00</c:formatCode>
                <c:ptCount val="4"/>
                <c:pt idx="0">
                  <c:v>310.31981223000003</c:v>
                </c:pt>
                <c:pt idx="1">
                  <c:v>311.29855776440007</c:v>
                </c:pt>
                <c:pt idx="2">
                  <c:v>267.65480020238317</c:v>
                </c:pt>
                <c:pt idx="3">
                  <c:v>248.5537446084445</c:v>
                </c:pt>
              </c:numCache>
            </c:numRef>
          </c:val>
          <c:extLst>
            <c:ext xmlns:c16="http://schemas.microsoft.com/office/drawing/2014/chart" uri="{C3380CC4-5D6E-409C-BE32-E72D297353CC}">
              <c16:uniqueId val="{00000000-56EB-4951-AC63-CF798494FBC3}"/>
            </c:ext>
          </c:extLst>
        </c:ser>
        <c:ser>
          <c:idx val="1"/>
          <c:order val="1"/>
          <c:tx>
            <c:strRef>
              <c:f>Graficos!$A$189</c:f>
              <c:strCache>
                <c:ptCount val="1"/>
                <c:pt idx="0">
                  <c:v>EJECUTADO</c:v>
                </c:pt>
              </c:strCache>
            </c:strRef>
          </c:tx>
          <c:spPr>
            <a:solidFill>
              <a:srgbClr val="118DFF"/>
            </a:solidFill>
            <a:ln>
              <a:noFill/>
            </a:ln>
            <a:effectLst/>
          </c:spPr>
          <c:invertIfNegative val="0"/>
          <c:dLbls>
            <c:spPr>
              <a:noFill/>
              <a:ln>
                <a:solidFill>
                  <a:srgbClr val="118DFF"/>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Graficos!$B$187:$E$187</c:f>
              <c:strCache>
                <c:ptCount val="4"/>
                <c:pt idx="0">
                  <c:v>2023</c:v>
                </c:pt>
                <c:pt idx="1">
                  <c:v>2024</c:v>
                </c:pt>
                <c:pt idx="2">
                  <c:v>2025</c:v>
                </c:pt>
                <c:pt idx="3">
                  <c:v>mayo 2026</c:v>
                </c:pt>
              </c:strCache>
            </c:strRef>
          </c:cat>
          <c:val>
            <c:numRef>
              <c:f>Graficos!$B$189:$E$189</c:f>
              <c:numCache>
                <c:formatCode>#,##0.00</c:formatCode>
                <c:ptCount val="4"/>
                <c:pt idx="0">
                  <c:v>179.43304075</c:v>
                </c:pt>
                <c:pt idx="1">
                  <c:v>85.127579513333288</c:v>
                </c:pt>
                <c:pt idx="2">
                  <c:v>111.69733189299994</c:v>
                </c:pt>
                <c:pt idx="3">
                  <c:v>29.429250216500026</c:v>
                </c:pt>
              </c:numCache>
            </c:numRef>
          </c:val>
          <c:extLst>
            <c:ext xmlns:c16="http://schemas.microsoft.com/office/drawing/2014/chart" uri="{C3380CC4-5D6E-409C-BE32-E72D297353CC}">
              <c16:uniqueId val="{00000001-56EB-4951-AC63-CF798494FBC3}"/>
            </c:ext>
          </c:extLst>
        </c:ser>
        <c:dLbls>
          <c:showLegendKey val="0"/>
          <c:showVal val="0"/>
          <c:showCatName val="0"/>
          <c:showSerName val="0"/>
          <c:showPercent val="0"/>
          <c:showBubbleSize val="0"/>
        </c:dLbls>
        <c:gapWidth val="219"/>
        <c:overlap val="-27"/>
        <c:axId val="375389824"/>
        <c:axId val="1156976736"/>
      </c:barChart>
      <c:catAx>
        <c:axId val="37538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1156976736"/>
        <c:crosses val="autoZero"/>
        <c:auto val="1"/>
        <c:lblAlgn val="ctr"/>
        <c:lblOffset val="100"/>
        <c:noMultiLvlLbl val="0"/>
      </c:catAx>
      <c:valAx>
        <c:axId val="1156976736"/>
        <c:scaling>
          <c:orientation val="minMax"/>
        </c:scaling>
        <c:delete val="1"/>
        <c:axPos val="l"/>
        <c:numFmt formatCode="#,##0.00" sourceLinked="1"/>
        <c:majorTickMark val="none"/>
        <c:minorTickMark val="none"/>
        <c:tickLblPos val="nextTo"/>
        <c:crossAx val="375389824"/>
        <c:crosses val="autoZero"/>
        <c:crossBetween val="between"/>
      </c:valAx>
      <c:spPr>
        <a:noFill/>
        <a:ln>
          <a:noFill/>
        </a:ln>
        <a:effectLst/>
      </c:spPr>
    </c:plotArea>
    <c:legend>
      <c:legendPos val="b"/>
      <c:layout>
        <c:manualLayout>
          <c:xMode val="edge"/>
          <c:yMode val="edge"/>
          <c:x val="0.33989954664757815"/>
          <c:y val="0.92540776581942885"/>
          <c:w val="0.31414030064423765"/>
          <c:h val="7.459223418057109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970642817450754E-2"/>
          <c:y val="3.6077673205814079E-2"/>
          <c:w val="0.82860731622927963"/>
          <c:h val="0.80506306240274883"/>
        </c:manualLayout>
      </c:layout>
      <c:barChart>
        <c:barDir val="col"/>
        <c:grouping val="stacked"/>
        <c:varyColors val="0"/>
        <c:ser>
          <c:idx val="0"/>
          <c:order val="0"/>
          <c:tx>
            <c:strRef>
              <c:f>Graficos!$A$208</c:f>
              <c:strCache>
                <c:ptCount val="1"/>
                <c:pt idx="0">
                  <c:v>TOP 5</c:v>
                </c:pt>
              </c:strCache>
            </c:strRef>
          </c:tx>
          <c:spPr>
            <a:solidFill>
              <a:srgbClr val="2D2D93"/>
            </a:solidFill>
            <a:ln>
              <a:noFill/>
            </a:ln>
            <a:effectLst/>
          </c:spPr>
          <c:invertIfNegative val="0"/>
          <c:dLbls>
            <c:dLbl>
              <c:idx val="2"/>
              <c:layout>
                <c:manualLayout>
                  <c:x val="-1.3019527064393282E-16"/>
                  <c:y val="-7.02524455249676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FF-4207-8104-973C5B59C85A}"/>
                </c:ext>
              </c:extLst>
            </c:dLbl>
            <c:dLbl>
              <c:idx val="3"/>
              <c:layout>
                <c:manualLayout>
                  <c:x val="-1.3019527064393282E-16"/>
                  <c:y val="-7.31796307551746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FF-4207-8104-973C5B59C85A}"/>
                </c:ext>
              </c:extLst>
            </c:dLbl>
            <c:spPr>
              <a:solidFill>
                <a:schemeClr val="lt1"/>
              </a:solidFill>
              <a:ln w="12700" cap="flat" cmpd="sng" algn="ctr">
                <a:solidFill>
                  <a:schemeClr val="accent1"/>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Graficos!$G$207:$K$207</c:f>
              <c:strCache>
                <c:ptCount val="4"/>
                <c:pt idx="0">
                  <c:v>dic 2023</c:v>
                </c:pt>
                <c:pt idx="1">
                  <c:v>dic 2024</c:v>
                </c:pt>
                <c:pt idx="2">
                  <c:v>dic 2025</c:v>
                </c:pt>
                <c:pt idx="3">
                  <c:v>mayo 2026</c:v>
                </c:pt>
              </c:strCache>
              <c:extLst/>
            </c:strRef>
          </c:cat>
          <c:val>
            <c:numRef>
              <c:f>Graficos!$G$208:$K$208</c:f>
              <c:numCache>
                <c:formatCode>_ * #,##0_ ;_ * \-#,##0_ ;_ * "-"??_ ;_ @_ </c:formatCode>
                <c:ptCount val="4"/>
                <c:pt idx="0">
                  <c:v>28329</c:v>
                </c:pt>
                <c:pt idx="1">
                  <c:v>28557</c:v>
                </c:pt>
                <c:pt idx="2">
                  <c:v>26528</c:v>
                </c:pt>
                <c:pt idx="3">
                  <c:v>26736</c:v>
                </c:pt>
              </c:numCache>
              <c:extLst/>
            </c:numRef>
          </c:val>
          <c:extLst>
            <c:ext xmlns:c16="http://schemas.microsoft.com/office/drawing/2014/chart" uri="{C3380CC4-5D6E-409C-BE32-E72D297353CC}">
              <c16:uniqueId val="{00000002-D3FF-4207-8104-973C5B59C85A}"/>
            </c:ext>
          </c:extLst>
        </c:ser>
        <c:ser>
          <c:idx val="1"/>
          <c:order val="1"/>
          <c:tx>
            <c:strRef>
              <c:f>Graficos!$A$215</c:f>
              <c:strCache>
                <c:ptCount val="1"/>
                <c:pt idx="0">
                  <c:v>RESTO ACTIVAS</c:v>
                </c:pt>
              </c:strCache>
            </c:strRef>
          </c:tx>
          <c:spPr>
            <a:solidFill>
              <a:srgbClr val="118DFF"/>
            </a:solidFill>
            <a:ln>
              <a:noFill/>
            </a:ln>
            <a:effectLst/>
          </c:spPr>
          <c:invertIfNegative val="0"/>
          <c:dLbls>
            <c:dLbl>
              <c:idx val="1"/>
              <c:layout>
                <c:manualLayout>
                  <c:x val="0"/>
                  <c:y val="-4.39077784531047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FF-4207-8104-973C5B59C85A}"/>
                </c:ext>
              </c:extLst>
            </c:dLbl>
            <c:spPr>
              <a:solidFill>
                <a:schemeClr val="lt1"/>
              </a:solidFill>
              <a:ln w="12700" cap="flat" cmpd="sng" algn="ctr">
                <a:solidFill>
                  <a:schemeClr val="accent5"/>
                </a:solidFill>
                <a:prstDash val="solid"/>
                <a:miter lim="800000"/>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Graficos!$G$207:$K$207</c:f>
              <c:strCache>
                <c:ptCount val="4"/>
                <c:pt idx="0">
                  <c:v>dic 2023</c:v>
                </c:pt>
                <c:pt idx="1">
                  <c:v>dic 2024</c:v>
                </c:pt>
                <c:pt idx="2">
                  <c:v>dic 2025</c:v>
                </c:pt>
                <c:pt idx="3">
                  <c:v>mayo 2026</c:v>
                </c:pt>
              </c:strCache>
              <c:extLst/>
            </c:strRef>
          </c:cat>
          <c:val>
            <c:numRef>
              <c:f>Graficos!$G$215:$K$215</c:f>
              <c:numCache>
                <c:formatCode>_ * #,##0_ ;_ * \-#,##0_ ;_ * "-"??_ ;_ @_ </c:formatCode>
                <c:ptCount val="4"/>
                <c:pt idx="0">
                  <c:v>1349</c:v>
                </c:pt>
                <c:pt idx="1">
                  <c:v>1367</c:v>
                </c:pt>
                <c:pt idx="2">
                  <c:v>1202</c:v>
                </c:pt>
                <c:pt idx="3">
                  <c:v>1060</c:v>
                </c:pt>
              </c:numCache>
              <c:extLst/>
            </c:numRef>
          </c:val>
          <c:extLst>
            <c:ext xmlns:c16="http://schemas.microsoft.com/office/drawing/2014/chart" uri="{C3380CC4-5D6E-409C-BE32-E72D297353CC}">
              <c16:uniqueId val="{00000004-D3FF-4207-8104-973C5B59C85A}"/>
            </c:ext>
          </c:extLst>
        </c:ser>
        <c:dLbls>
          <c:showLegendKey val="0"/>
          <c:showVal val="0"/>
          <c:showCatName val="0"/>
          <c:showSerName val="0"/>
          <c:showPercent val="0"/>
          <c:showBubbleSize val="0"/>
        </c:dLbls>
        <c:gapWidth val="219"/>
        <c:overlap val="100"/>
        <c:axId val="377324880"/>
        <c:axId val="155921360"/>
      </c:barChart>
      <c:valAx>
        <c:axId val="155921360"/>
        <c:scaling>
          <c:orientation val="minMax"/>
        </c:scaling>
        <c:delete val="0"/>
        <c:axPos val="r"/>
        <c:numFmt formatCode="_ * #,##0_ ;_ * \-#,##0_ ;_ * &quot;-&quot;??_ ;_ @_ "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s-EC"/>
          </a:p>
        </c:txPr>
        <c:crossAx val="377324880"/>
        <c:crosses val="max"/>
        <c:crossBetween val="between"/>
      </c:valAx>
      <c:catAx>
        <c:axId val="37732488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C"/>
          </a:p>
        </c:txPr>
        <c:crossAx val="155921360"/>
        <c:crosses val="autoZero"/>
        <c:auto val="1"/>
        <c:lblAlgn val="ctr"/>
        <c:lblOffset val="100"/>
        <c:noMultiLvlLbl val="0"/>
      </c:catAx>
      <c:spPr>
        <a:noFill/>
        <a:ln>
          <a:noFill/>
        </a:ln>
        <a:effectLst/>
      </c:spPr>
    </c:plotArea>
    <c:legend>
      <c:legendPos val="b"/>
      <c:layout>
        <c:manualLayout>
          <c:xMode val="edge"/>
          <c:yMode val="edge"/>
          <c:x val="0.24059007936923996"/>
          <c:y val="0.92827358994375886"/>
          <c:w val="0.54900168104819125"/>
          <c:h val="6.0017669135413204E-2"/>
        </c:manualLayout>
      </c:layout>
      <c:overlay val="0"/>
      <c:spPr>
        <a:noFill/>
        <a:ln>
          <a:noFill/>
        </a:ln>
        <a:effectLst/>
      </c:spPr>
      <c:txPr>
        <a:bodyPr rot="0" spcFirstLastPara="1" vertOverflow="ellipsis" vert="horz" wrap="square" anchor="ctr" anchorCtr="1"/>
        <a:lstStyle/>
        <a:p>
          <a:pPr>
            <a:defRPr sz="1150" b="0" i="0" u="none" strike="noStrike" kern="1200" baseline="0">
              <a:solidFill>
                <a:schemeClr val="tx1"/>
              </a:solidFill>
              <a:latin typeface="+mn-lt"/>
              <a:ea typeface="+mn-ea"/>
              <a:cs typeface="+mn-cs"/>
            </a:defRPr>
          </a:pPr>
          <a:endParaRPr lang="es-EC"/>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3F93E-7217-AE40-A4DD-98A7EF3C3F2A}" type="datetimeFigureOut">
              <a:rPr lang="es-EC" smtClean="0"/>
              <a:t>13/7/2026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3C0D2B-3B2A-6843-8BB2-DC517C07D247}" type="slidenum">
              <a:rPr lang="es-EC" smtClean="0"/>
              <a:t>‹Nº›</a:t>
            </a:fld>
            <a:endParaRPr lang="es-EC"/>
          </a:p>
        </p:txBody>
      </p:sp>
    </p:spTree>
    <p:extLst>
      <p:ext uri="{BB962C8B-B14F-4D97-AF65-F5344CB8AC3E}">
        <p14:creationId xmlns:p14="http://schemas.microsoft.com/office/powerpoint/2010/main" val="3922306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F53C0D2B-3B2A-6843-8BB2-DC517C07D247}" type="slidenum">
              <a:rPr lang="es-EC" smtClean="0"/>
              <a:t>2</a:t>
            </a:fld>
            <a:endParaRPr lang="es-EC"/>
          </a:p>
        </p:txBody>
      </p:sp>
    </p:spTree>
    <p:extLst>
      <p:ext uri="{BB962C8B-B14F-4D97-AF65-F5344CB8AC3E}">
        <p14:creationId xmlns:p14="http://schemas.microsoft.com/office/powerpoint/2010/main" val="3886473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F53C0D2B-3B2A-6843-8BB2-DC517C07D247}" type="slidenum">
              <a:rPr lang="es-EC" smtClean="0"/>
              <a:t>7</a:t>
            </a:fld>
            <a:endParaRPr lang="es-EC"/>
          </a:p>
        </p:txBody>
      </p:sp>
    </p:spTree>
    <p:extLst>
      <p:ext uri="{BB962C8B-B14F-4D97-AF65-F5344CB8AC3E}">
        <p14:creationId xmlns:p14="http://schemas.microsoft.com/office/powerpoint/2010/main" val="3998329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F53C0D2B-3B2A-6843-8BB2-DC517C07D247}" type="slidenum">
              <a:rPr lang="es-EC" smtClean="0"/>
              <a:t>22</a:t>
            </a:fld>
            <a:endParaRPr lang="es-EC"/>
          </a:p>
        </p:txBody>
      </p:sp>
    </p:spTree>
    <p:extLst>
      <p:ext uri="{BB962C8B-B14F-4D97-AF65-F5344CB8AC3E}">
        <p14:creationId xmlns:p14="http://schemas.microsoft.com/office/powerpoint/2010/main" val="111222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346F25-2BC1-86F0-B34D-8FECA7DF41B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EC"/>
          </a:p>
        </p:txBody>
      </p:sp>
      <p:sp>
        <p:nvSpPr>
          <p:cNvPr id="3" name="Subtítulo 2">
            <a:extLst>
              <a:ext uri="{FF2B5EF4-FFF2-40B4-BE49-F238E27FC236}">
                <a16:creationId xmlns:a16="http://schemas.microsoft.com/office/drawing/2014/main" id="{184723B7-C08E-DA89-2901-6DCFEC5CD6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EC"/>
          </a:p>
        </p:txBody>
      </p:sp>
      <p:sp>
        <p:nvSpPr>
          <p:cNvPr id="4" name="Marcador de fecha 3">
            <a:extLst>
              <a:ext uri="{FF2B5EF4-FFF2-40B4-BE49-F238E27FC236}">
                <a16:creationId xmlns:a16="http://schemas.microsoft.com/office/drawing/2014/main" id="{30BC27F4-DECF-94A0-7FE1-133B0A3FABCE}"/>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5" name="Marcador de pie de página 4">
            <a:extLst>
              <a:ext uri="{FF2B5EF4-FFF2-40B4-BE49-F238E27FC236}">
                <a16:creationId xmlns:a16="http://schemas.microsoft.com/office/drawing/2014/main" id="{5425F38B-DB12-97FF-8795-3707E5B8299C}"/>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637137B9-B6CA-7C03-3FF3-6EDBF4E768EA}"/>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4218494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C7DE1E-0258-A075-C970-1E56A6C29EAE}"/>
              </a:ext>
            </a:extLst>
          </p:cNvPr>
          <p:cNvSpPr>
            <a:spLocks noGrp="1"/>
          </p:cNvSpPr>
          <p:nvPr>
            <p:ph type="title"/>
          </p:nvPr>
        </p:nvSpPr>
        <p:spPr/>
        <p:txBody>
          <a:bodyPr/>
          <a:lstStyle/>
          <a:p>
            <a:r>
              <a:rPr lang="es-MX"/>
              <a:t>Haz clic para modificar el estilo de título del patrón</a:t>
            </a:r>
            <a:endParaRPr lang="es-EC"/>
          </a:p>
        </p:txBody>
      </p:sp>
      <p:sp>
        <p:nvSpPr>
          <p:cNvPr id="3" name="Marcador de contenido 2">
            <a:extLst>
              <a:ext uri="{FF2B5EF4-FFF2-40B4-BE49-F238E27FC236}">
                <a16:creationId xmlns:a16="http://schemas.microsoft.com/office/drawing/2014/main" id="{226AF9BF-1403-4E19-0232-09451852BCB2}"/>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fecha 3">
            <a:extLst>
              <a:ext uri="{FF2B5EF4-FFF2-40B4-BE49-F238E27FC236}">
                <a16:creationId xmlns:a16="http://schemas.microsoft.com/office/drawing/2014/main" id="{AD152515-F4F1-51C9-BE5A-A8106C23E63A}"/>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5" name="Marcador de pie de página 4">
            <a:extLst>
              <a:ext uri="{FF2B5EF4-FFF2-40B4-BE49-F238E27FC236}">
                <a16:creationId xmlns:a16="http://schemas.microsoft.com/office/drawing/2014/main" id="{377DA65A-5ADA-4957-7F7C-B7918FBBA1F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C5514894-A284-E4E5-F3FF-831F0EA38DC2}"/>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1059898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D92782-BEED-D88D-4396-7067ED8CAD0C}"/>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EC"/>
          </a:p>
        </p:txBody>
      </p:sp>
      <p:sp>
        <p:nvSpPr>
          <p:cNvPr id="3" name="Marcador de texto 2">
            <a:extLst>
              <a:ext uri="{FF2B5EF4-FFF2-40B4-BE49-F238E27FC236}">
                <a16:creationId xmlns:a16="http://schemas.microsoft.com/office/drawing/2014/main" id="{39EE9F7E-23D6-C3AB-940C-21FC8CF706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3CC2CC2B-361C-3E42-AD1C-E1F29D492F08}"/>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5" name="Marcador de pie de página 4">
            <a:extLst>
              <a:ext uri="{FF2B5EF4-FFF2-40B4-BE49-F238E27FC236}">
                <a16:creationId xmlns:a16="http://schemas.microsoft.com/office/drawing/2014/main" id="{CB3AC9F8-D713-D60A-C50F-C1D42BA14A9F}"/>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2A52E9D3-2365-233C-4C36-ED5C14B47D34}"/>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395299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6B0511-8BF4-75FB-FEBF-5D3D2D7852CE}"/>
              </a:ext>
            </a:extLst>
          </p:cNvPr>
          <p:cNvSpPr>
            <a:spLocks noGrp="1"/>
          </p:cNvSpPr>
          <p:nvPr>
            <p:ph type="title"/>
          </p:nvPr>
        </p:nvSpPr>
        <p:spPr/>
        <p:txBody>
          <a:bodyPr/>
          <a:lstStyle/>
          <a:p>
            <a:r>
              <a:rPr lang="es-MX"/>
              <a:t>Haz clic para modificar el estilo de título del patrón</a:t>
            </a:r>
            <a:endParaRPr lang="es-EC"/>
          </a:p>
        </p:txBody>
      </p:sp>
      <p:sp>
        <p:nvSpPr>
          <p:cNvPr id="3" name="Marcador de contenido 2">
            <a:extLst>
              <a:ext uri="{FF2B5EF4-FFF2-40B4-BE49-F238E27FC236}">
                <a16:creationId xmlns:a16="http://schemas.microsoft.com/office/drawing/2014/main" id="{BAE51A95-5BE1-2164-8FE9-2859E9CDB9CD}"/>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contenido 3">
            <a:extLst>
              <a:ext uri="{FF2B5EF4-FFF2-40B4-BE49-F238E27FC236}">
                <a16:creationId xmlns:a16="http://schemas.microsoft.com/office/drawing/2014/main" id="{1429CED5-D6B4-EF47-4E0E-A6CD67C4DC4D}"/>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5" name="Marcador de fecha 4">
            <a:extLst>
              <a:ext uri="{FF2B5EF4-FFF2-40B4-BE49-F238E27FC236}">
                <a16:creationId xmlns:a16="http://schemas.microsoft.com/office/drawing/2014/main" id="{9221C6D9-10DD-7292-D50C-07FF634DA271}"/>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6" name="Marcador de pie de página 5">
            <a:extLst>
              <a:ext uri="{FF2B5EF4-FFF2-40B4-BE49-F238E27FC236}">
                <a16:creationId xmlns:a16="http://schemas.microsoft.com/office/drawing/2014/main" id="{7A2DE3BC-DC31-A3FA-CFF5-3268D6C074CD}"/>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F285AF61-A67A-DCBA-5D8D-C0C9D6364E94}"/>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4195844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C9D2B5-96AE-1614-05A5-29AF4A58A2C6}"/>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EC"/>
          </a:p>
        </p:txBody>
      </p:sp>
      <p:sp>
        <p:nvSpPr>
          <p:cNvPr id="3" name="Marcador de texto 2">
            <a:extLst>
              <a:ext uri="{FF2B5EF4-FFF2-40B4-BE49-F238E27FC236}">
                <a16:creationId xmlns:a16="http://schemas.microsoft.com/office/drawing/2014/main" id="{8CE97EAF-AFBD-6627-9CBF-47FB242CA8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16132775-879E-DD76-F035-8E0C16D7CA56}"/>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5" name="Marcador de texto 4">
            <a:extLst>
              <a:ext uri="{FF2B5EF4-FFF2-40B4-BE49-F238E27FC236}">
                <a16:creationId xmlns:a16="http://schemas.microsoft.com/office/drawing/2014/main" id="{CDBC8DC9-FC7E-03DE-6DBB-E222C0EE77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8C00D699-1771-8AD4-705F-56AD1CC7CD78}"/>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7" name="Marcador de fecha 6">
            <a:extLst>
              <a:ext uri="{FF2B5EF4-FFF2-40B4-BE49-F238E27FC236}">
                <a16:creationId xmlns:a16="http://schemas.microsoft.com/office/drawing/2014/main" id="{625AFEE5-319F-A2AD-E31E-3E4B955256EC}"/>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8" name="Marcador de pie de página 7">
            <a:extLst>
              <a:ext uri="{FF2B5EF4-FFF2-40B4-BE49-F238E27FC236}">
                <a16:creationId xmlns:a16="http://schemas.microsoft.com/office/drawing/2014/main" id="{B562BC96-8129-04A7-077D-30B1D895711A}"/>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B2850C51-FE30-CC3B-0DF8-C0FC80D850B1}"/>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1245008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F8E55B-D9AF-72C4-B277-596070C0A592}"/>
              </a:ext>
            </a:extLst>
          </p:cNvPr>
          <p:cNvSpPr>
            <a:spLocks noGrp="1"/>
          </p:cNvSpPr>
          <p:nvPr>
            <p:ph type="title"/>
          </p:nvPr>
        </p:nvSpPr>
        <p:spPr/>
        <p:txBody>
          <a:bodyPr/>
          <a:lstStyle/>
          <a:p>
            <a:r>
              <a:rPr lang="es-MX"/>
              <a:t>Haz clic para modificar el estilo de título del patrón</a:t>
            </a:r>
            <a:endParaRPr lang="es-EC"/>
          </a:p>
        </p:txBody>
      </p:sp>
      <p:sp>
        <p:nvSpPr>
          <p:cNvPr id="3" name="Marcador de fecha 2">
            <a:extLst>
              <a:ext uri="{FF2B5EF4-FFF2-40B4-BE49-F238E27FC236}">
                <a16:creationId xmlns:a16="http://schemas.microsoft.com/office/drawing/2014/main" id="{49C9F73A-34DF-19E8-930C-25D0F934278D}"/>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4" name="Marcador de pie de página 3">
            <a:extLst>
              <a:ext uri="{FF2B5EF4-FFF2-40B4-BE49-F238E27FC236}">
                <a16:creationId xmlns:a16="http://schemas.microsoft.com/office/drawing/2014/main" id="{CC18D998-D993-32DA-59C0-FB3DD349CE7F}"/>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C3CC42A3-E728-D7A1-1DCA-0C38B06043DB}"/>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2821709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D75EA27-B0AF-6126-9994-0CB4B51B6295}"/>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3" name="Marcador de pie de página 2">
            <a:extLst>
              <a:ext uri="{FF2B5EF4-FFF2-40B4-BE49-F238E27FC236}">
                <a16:creationId xmlns:a16="http://schemas.microsoft.com/office/drawing/2014/main" id="{DA090E00-67A4-AB5E-4BCF-D396510272E8}"/>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8DA6FE85-CF0A-A61B-7166-37BA9CA30729}"/>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2824067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37EAB0-41BF-4711-E5EB-0169309EFA9D}"/>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EC"/>
          </a:p>
        </p:txBody>
      </p:sp>
      <p:sp>
        <p:nvSpPr>
          <p:cNvPr id="3" name="Marcador de contenido 2">
            <a:extLst>
              <a:ext uri="{FF2B5EF4-FFF2-40B4-BE49-F238E27FC236}">
                <a16:creationId xmlns:a16="http://schemas.microsoft.com/office/drawing/2014/main" id="{1A3952A4-99B0-BB43-2129-31DF6B4B73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texto 3">
            <a:extLst>
              <a:ext uri="{FF2B5EF4-FFF2-40B4-BE49-F238E27FC236}">
                <a16:creationId xmlns:a16="http://schemas.microsoft.com/office/drawing/2014/main" id="{C4B0B186-2E7F-A295-A698-63FA1C6002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33260E8C-DC55-1D75-2F59-8808775380D9}"/>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6" name="Marcador de pie de página 5">
            <a:extLst>
              <a:ext uri="{FF2B5EF4-FFF2-40B4-BE49-F238E27FC236}">
                <a16:creationId xmlns:a16="http://schemas.microsoft.com/office/drawing/2014/main" id="{DB837411-8394-7846-51A2-735BA4B1793E}"/>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4627F727-8C63-9E62-3005-D8DE7BD9E598}"/>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3451627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1FD4A5-2815-0715-BE6A-ED798C6277E2}"/>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EC"/>
          </a:p>
        </p:txBody>
      </p:sp>
      <p:sp>
        <p:nvSpPr>
          <p:cNvPr id="3" name="Marcador de posición de imagen 2">
            <a:extLst>
              <a:ext uri="{FF2B5EF4-FFF2-40B4-BE49-F238E27FC236}">
                <a16:creationId xmlns:a16="http://schemas.microsoft.com/office/drawing/2014/main" id="{6CEFC399-02AF-F5DE-EBBB-C091BB2EA7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C270B8C7-91BC-E305-3D19-80305D46B6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7DD55C8-7229-6006-65E0-9F22FC6248A9}"/>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6" name="Marcador de pie de página 5">
            <a:extLst>
              <a:ext uri="{FF2B5EF4-FFF2-40B4-BE49-F238E27FC236}">
                <a16:creationId xmlns:a16="http://schemas.microsoft.com/office/drawing/2014/main" id="{B7A83BA8-C3C0-3678-E05C-A887AE2ADD8B}"/>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B971B54B-C4AC-A6B5-01FC-BD951F7721B7}"/>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883731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B395E4-3A8F-7B7F-DA0B-265622CC33F0}"/>
              </a:ext>
            </a:extLst>
          </p:cNvPr>
          <p:cNvSpPr>
            <a:spLocks noGrp="1"/>
          </p:cNvSpPr>
          <p:nvPr>
            <p:ph type="title"/>
          </p:nvPr>
        </p:nvSpPr>
        <p:spPr/>
        <p:txBody>
          <a:bodyPr/>
          <a:lstStyle/>
          <a:p>
            <a:r>
              <a:rPr lang="es-MX"/>
              <a:t>Haz clic para modificar el estilo de título del patrón</a:t>
            </a:r>
            <a:endParaRPr lang="es-EC"/>
          </a:p>
        </p:txBody>
      </p:sp>
      <p:sp>
        <p:nvSpPr>
          <p:cNvPr id="3" name="Marcador de texto vertical 2">
            <a:extLst>
              <a:ext uri="{FF2B5EF4-FFF2-40B4-BE49-F238E27FC236}">
                <a16:creationId xmlns:a16="http://schemas.microsoft.com/office/drawing/2014/main" id="{00D4A101-72A2-ACD0-42DD-CB621D39D092}"/>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fecha 3">
            <a:extLst>
              <a:ext uri="{FF2B5EF4-FFF2-40B4-BE49-F238E27FC236}">
                <a16:creationId xmlns:a16="http://schemas.microsoft.com/office/drawing/2014/main" id="{3C5987FE-041C-1A27-85C8-E9CB4530D4E0}"/>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5" name="Marcador de pie de página 4">
            <a:extLst>
              <a:ext uri="{FF2B5EF4-FFF2-40B4-BE49-F238E27FC236}">
                <a16:creationId xmlns:a16="http://schemas.microsoft.com/office/drawing/2014/main" id="{DA0B8987-417E-BBEB-E587-C7A50481FEBC}"/>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083C0155-F751-2AA3-9374-6F7C2125A405}"/>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1083124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62E5E9A-248B-BEE7-E138-94F035A263ED}"/>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EC"/>
          </a:p>
        </p:txBody>
      </p:sp>
      <p:sp>
        <p:nvSpPr>
          <p:cNvPr id="3" name="Marcador de texto vertical 2">
            <a:extLst>
              <a:ext uri="{FF2B5EF4-FFF2-40B4-BE49-F238E27FC236}">
                <a16:creationId xmlns:a16="http://schemas.microsoft.com/office/drawing/2014/main" id="{3796C933-7F79-E5AB-3E6A-4FB1CA3914FA}"/>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fecha 3">
            <a:extLst>
              <a:ext uri="{FF2B5EF4-FFF2-40B4-BE49-F238E27FC236}">
                <a16:creationId xmlns:a16="http://schemas.microsoft.com/office/drawing/2014/main" id="{43B58367-8DEE-170B-3EDD-F7B89DC7CEE9}"/>
              </a:ext>
            </a:extLst>
          </p:cNvPr>
          <p:cNvSpPr>
            <a:spLocks noGrp="1"/>
          </p:cNvSpPr>
          <p:nvPr>
            <p:ph type="dt" sz="half" idx="10"/>
          </p:nvPr>
        </p:nvSpPr>
        <p:spPr/>
        <p:txBody>
          <a:bodyPr/>
          <a:lstStyle/>
          <a:p>
            <a:fld id="{D36E38E2-8CD1-214B-8036-CC600787765A}" type="datetimeFigureOut">
              <a:rPr lang="es-EC" smtClean="0"/>
              <a:t>13/7/2026</a:t>
            </a:fld>
            <a:endParaRPr lang="es-EC"/>
          </a:p>
        </p:txBody>
      </p:sp>
      <p:sp>
        <p:nvSpPr>
          <p:cNvPr id="5" name="Marcador de pie de página 4">
            <a:extLst>
              <a:ext uri="{FF2B5EF4-FFF2-40B4-BE49-F238E27FC236}">
                <a16:creationId xmlns:a16="http://schemas.microsoft.com/office/drawing/2014/main" id="{765FA7B5-431A-0B38-0BFC-DD198E6279C3}"/>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2AC45648-E844-F7F9-3B5C-1755CB2E7CDF}"/>
              </a:ext>
            </a:extLst>
          </p:cNvPr>
          <p:cNvSpPr>
            <a:spLocks noGrp="1"/>
          </p:cNvSpPr>
          <p:nvPr>
            <p:ph type="sldNum" sz="quarter" idx="12"/>
          </p:nvPr>
        </p:nvSpPr>
        <p:spPr/>
        <p:txBody>
          <a:bodyPr/>
          <a:lstStyle/>
          <a:p>
            <a:fld id="{8790AC17-E518-6942-9915-53B51B2DAB80}" type="slidenum">
              <a:rPr lang="es-EC" smtClean="0"/>
              <a:t>‹Nº›</a:t>
            </a:fld>
            <a:endParaRPr lang="es-EC"/>
          </a:p>
        </p:txBody>
      </p:sp>
    </p:spTree>
    <p:extLst>
      <p:ext uri="{BB962C8B-B14F-4D97-AF65-F5344CB8AC3E}">
        <p14:creationId xmlns:p14="http://schemas.microsoft.com/office/powerpoint/2010/main" val="1388341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4ADFCD2-7EA4-D8B1-644E-6B1D3239A9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EC"/>
          </a:p>
        </p:txBody>
      </p:sp>
      <p:sp>
        <p:nvSpPr>
          <p:cNvPr id="3" name="Marcador de texto 2">
            <a:extLst>
              <a:ext uri="{FF2B5EF4-FFF2-40B4-BE49-F238E27FC236}">
                <a16:creationId xmlns:a16="http://schemas.microsoft.com/office/drawing/2014/main" id="{FC634A4B-6143-6207-279D-2E105AE5DD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C"/>
          </a:p>
        </p:txBody>
      </p:sp>
      <p:sp>
        <p:nvSpPr>
          <p:cNvPr id="4" name="Marcador de fecha 3">
            <a:extLst>
              <a:ext uri="{FF2B5EF4-FFF2-40B4-BE49-F238E27FC236}">
                <a16:creationId xmlns:a16="http://schemas.microsoft.com/office/drawing/2014/main" id="{D1907B03-9DC8-2F4D-C2E2-9CAA2F1058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6E38E2-8CD1-214B-8036-CC600787765A}" type="datetimeFigureOut">
              <a:rPr lang="es-EC" smtClean="0"/>
              <a:t>13/7/2026</a:t>
            </a:fld>
            <a:endParaRPr lang="es-EC"/>
          </a:p>
        </p:txBody>
      </p:sp>
      <p:sp>
        <p:nvSpPr>
          <p:cNvPr id="5" name="Marcador de pie de página 4">
            <a:extLst>
              <a:ext uri="{FF2B5EF4-FFF2-40B4-BE49-F238E27FC236}">
                <a16:creationId xmlns:a16="http://schemas.microsoft.com/office/drawing/2014/main" id="{08488A29-2FC1-F693-B753-3254BD88B1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50F70BCB-741F-80A7-530D-E445A52815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0AC17-E518-6942-9915-53B51B2DAB80}" type="slidenum">
              <a:rPr lang="es-EC" smtClean="0"/>
              <a:t>‹Nº›</a:t>
            </a:fld>
            <a:endParaRPr lang="es-EC"/>
          </a:p>
        </p:txBody>
      </p:sp>
    </p:spTree>
    <p:extLst>
      <p:ext uri="{BB962C8B-B14F-4D97-AF65-F5344CB8AC3E}">
        <p14:creationId xmlns:p14="http://schemas.microsoft.com/office/powerpoint/2010/main" val="3273338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png"/><Relationship Id="rId18" Type="http://schemas.openxmlformats.org/officeDocument/2006/relationships/image" Target="../media/image25.jpeg"/><Relationship Id="rId26" Type="http://schemas.openxmlformats.org/officeDocument/2006/relationships/image" Target="../media/image33.png"/><Relationship Id="rId3" Type="http://schemas.openxmlformats.org/officeDocument/2006/relationships/image" Target="../media/image2.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jpeg"/><Relationship Id="rId17" Type="http://schemas.openxmlformats.org/officeDocument/2006/relationships/image" Target="../media/image24.jpeg"/><Relationship Id="rId25" Type="http://schemas.openxmlformats.org/officeDocument/2006/relationships/image" Target="../media/image32.png"/><Relationship Id="rId2" Type="http://schemas.openxmlformats.org/officeDocument/2006/relationships/image" Target="../media/image4.png"/><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32" Type="http://schemas.openxmlformats.org/officeDocument/2006/relationships/image" Target="../media/image39.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10" Type="http://schemas.openxmlformats.org/officeDocument/2006/relationships/image" Target="../media/image17.png"/><Relationship Id="rId19" Type="http://schemas.openxmlformats.org/officeDocument/2006/relationships/image" Target="../media/image26.png"/><Relationship Id="rId31" Type="http://schemas.openxmlformats.org/officeDocument/2006/relationships/image" Target="../media/image38.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jfif"/><Relationship Id="rId30" Type="http://schemas.openxmlformats.org/officeDocument/2006/relationships/image" Target="../media/image37.png"/></Relationships>
</file>

<file path=ppt/slides/_rels/slide7.xml.rels><?xml version="1.0" encoding="UTF-8" standalone="yes"?>
<Relationships xmlns="http://schemas.openxmlformats.org/package/2006/relationships"><Relationship Id="rId13" Type="http://schemas.openxmlformats.org/officeDocument/2006/relationships/image" Target="../media/image32.png"/><Relationship Id="rId18" Type="http://schemas.openxmlformats.org/officeDocument/2006/relationships/image" Target="../media/image42.png"/><Relationship Id="rId26" Type="http://schemas.openxmlformats.org/officeDocument/2006/relationships/image" Target="../media/image50.png"/><Relationship Id="rId3" Type="http://schemas.openxmlformats.org/officeDocument/2006/relationships/image" Target="../media/image4.png"/><Relationship Id="rId21" Type="http://schemas.openxmlformats.org/officeDocument/2006/relationships/image" Target="../media/image45.svg"/><Relationship Id="rId7" Type="http://schemas.openxmlformats.org/officeDocument/2006/relationships/image" Target="../media/image14.png"/><Relationship Id="rId12" Type="http://schemas.openxmlformats.org/officeDocument/2006/relationships/image" Target="../media/image20.png"/><Relationship Id="rId17" Type="http://schemas.openxmlformats.org/officeDocument/2006/relationships/image" Target="../media/image41.svg"/><Relationship Id="rId25" Type="http://schemas.openxmlformats.org/officeDocument/2006/relationships/image" Target="../media/image49.svg"/><Relationship Id="rId33" Type="http://schemas.openxmlformats.org/officeDocument/2006/relationships/image" Target="../media/image39.png"/><Relationship Id="rId2" Type="http://schemas.openxmlformats.org/officeDocument/2006/relationships/notesSlide" Target="../notesSlides/notesSlide2.xml"/><Relationship Id="rId16" Type="http://schemas.openxmlformats.org/officeDocument/2006/relationships/image" Target="../media/image40.png"/><Relationship Id="rId20" Type="http://schemas.openxmlformats.org/officeDocument/2006/relationships/image" Target="../media/image44.png"/><Relationship Id="rId29" Type="http://schemas.openxmlformats.org/officeDocument/2006/relationships/image" Target="../media/image53.sv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9.jpeg"/><Relationship Id="rId24" Type="http://schemas.openxmlformats.org/officeDocument/2006/relationships/image" Target="../media/image48.png"/><Relationship Id="rId32" Type="http://schemas.openxmlformats.org/officeDocument/2006/relationships/image" Target="../media/image38.png"/><Relationship Id="rId5" Type="http://schemas.openxmlformats.org/officeDocument/2006/relationships/image" Target="../media/image11.png"/><Relationship Id="rId15" Type="http://schemas.openxmlformats.org/officeDocument/2006/relationships/image" Target="../media/image35.png"/><Relationship Id="rId23" Type="http://schemas.openxmlformats.org/officeDocument/2006/relationships/image" Target="../media/image47.svg"/><Relationship Id="rId28" Type="http://schemas.openxmlformats.org/officeDocument/2006/relationships/image" Target="../media/image52.png"/><Relationship Id="rId10" Type="http://schemas.openxmlformats.org/officeDocument/2006/relationships/image" Target="../media/image17.png"/><Relationship Id="rId19" Type="http://schemas.openxmlformats.org/officeDocument/2006/relationships/image" Target="../media/image43.svg"/><Relationship Id="rId31" Type="http://schemas.openxmlformats.org/officeDocument/2006/relationships/image" Target="../media/image37.png"/><Relationship Id="rId4" Type="http://schemas.openxmlformats.org/officeDocument/2006/relationships/image" Target="../media/image2.png"/><Relationship Id="rId9" Type="http://schemas.openxmlformats.org/officeDocument/2006/relationships/image" Target="../media/image16.png"/><Relationship Id="rId14" Type="http://schemas.openxmlformats.org/officeDocument/2006/relationships/image" Target="../media/image33.png"/><Relationship Id="rId22" Type="http://schemas.openxmlformats.org/officeDocument/2006/relationships/image" Target="../media/image46.png"/><Relationship Id="rId27" Type="http://schemas.openxmlformats.org/officeDocument/2006/relationships/image" Target="../media/image51.svg"/><Relationship Id="rId30" Type="http://schemas.openxmlformats.org/officeDocument/2006/relationships/image" Target="../media/image36.png"/><Relationship Id="rId8"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10.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1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chart" Target="../charts/chart1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13.xml"/><Relationship Id="rId5" Type="http://schemas.openxmlformats.org/officeDocument/2006/relationships/image" Target="../media/image11.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D1073DA8-9CB6-46E4-0222-17392C17ACEB}"/>
              </a:ext>
            </a:extLst>
          </p:cNvPr>
          <p:cNvPicPr>
            <a:picLocks noChangeAspect="1"/>
          </p:cNvPicPr>
          <p:nvPr/>
        </p:nvPicPr>
        <p:blipFill>
          <a:blip r:embed="rId2"/>
          <a:stretch>
            <a:fillRect/>
          </a:stretch>
        </p:blipFill>
        <p:spPr>
          <a:xfrm>
            <a:off x="0" y="-63169"/>
            <a:ext cx="12192000" cy="4622800"/>
          </a:xfrm>
          <a:prstGeom prst="rect">
            <a:avLst/>
          </a:prstGeom>
        </p:spPr>
      </p:pic>
      <p:pic>
        <p:nvPicPr>
          <p:cNvPr id="11" name="Imagen 10">
            <a:extLst>
              <a:ext uri="{FF2B5EF4-FFF2-40B4-BE49-F238E27FC236}">
                <a16:creationId xmlns:a16="http://schemas.microsoft.com/office/drawing/2014/main" id="{75C96C18-5C5B-7797-8A73-7226193F660C}"/>
              </a:ext>
            </a:extLst>
          </p:cNvPr>
          <p:cNvPicPr>
            <a:picLocks noChangeAspect="1"/>
          </p:cNvPicPr>
          <p:nvPr/>
        </p:nvPicPr>
        <p:blipFill>
          <a:blip r:embed="rId3"/>
          <a:stretch>
            <a:fillRect/>
          </a:stretch>
        </p:blipFill>
        <p:spPr>
          <a:xfrm>
            <a:off x="231323" y="0"/>
            <a:ext cx="2168978" cy="426965"/>
          </a:xfrm>
          <a:prstGeom prst="rect">
            <a:avLst/>
          </a:prstGeom>
        </p:spPr>
      </p:pic>
      <p:pic>
        <p:nvPicPr>
          <p:cNvPr id="13" name="Imagen 12">
            <a:extLst>
              <a:ext uri="{FF2B5EF4-FFF2-40B4-BE49-F238E27FC236}">
                <a16:creationId xmlns:a16="http://schemas.microsoft.com/office/drawing/2014/main" id="{D7D94FA1-8091-74ED-00E3-5A1D75C2C224}"/>
              </a:ext>
            </a:extLst>
          </p:cNvPr>
          <p:cNvPicPr>
            <a:picLocks noChangeAspect="1"/>
          </p:cNvPicPr>
          <p:nvPr/>
        </p:nvPicPr>
        <p:blipFill>
          <a:blip r:embed="rId4"/>
          <a:stretch>
            <a:fillRect/>
          </a:stretch>
        </p:blipFill>
        <p:spPr>
          <a:xfrm>
            <a:off x="9738179" y="4383619"/>
            <a:ext cx="2453821" cy="478362"/>
          </a:xfrm>
          <a:prstGeom prst="rect">
            <a:avLst/>
          </a:prstGeom>
        </p:spPr>
      </p:pic>
      <p:pic>
        <p:nvPicPr>
          <p:cNvPr id="15" name="Imagen 14">
            <a:extLst>
              <a:ext uri="{FF2B5EF4-FFF2-40B4-BE49-F238E27FC236}">
                <a16:creationId xmlns:a16="http://schemas.microsoft.com/office/drawing/2014/main" id="{ECF93F6A-74AE-05F4-B71F-7DF9C960F94A}"/>
              </a:ext>
            </a:extLst>
          </p:cNvPr>
          <p:cNvPicPr>
            <a:picLocks noChangeAspect="1"/>
          </p:cNvPicPr>
          <p:nvPr/>
        </p:nvPicPr>
        <p:blipFill>
          <a:blip r:embed="rId5"/>
          <a:srcRect l="25124"/>
          <a:stretch/>
        </p:blipFill>
        <p:spPr>
          <a:xfrm>
            <a:off x="3829050" y="5417506"/>
            <a:ext cx="2266950" cy="746529"/>
          </a:xfrm>
          <a:prstGeom prst="rect">
            <a:avLst/>
          </a:prstGeom>
        </p:spPr>
      </p:pic>
      <p:sp>
        <p:nvSpPr>
          <p:cNvPr id="17" name="CuadroTexto 16">
            <a:extLst>
              <a:ext uri="{FF2B5EF4-FFF2-40B4-BE49-F238E27FC236}">
                <a16:creationId xmlns:a16="http://schemas.microsoft.com/office/drawing/2014/main" id="{D2EFBFAA-2E15-B762-FF92-03F3D0BAC680}"/>
              </a:ext>
            </a:extLst>
          </p:cNvPr>
          <p:cNvSpPr txBox="1"/>
          <p:nvPr/>
        </p:nvSpPr>
        <p:spPr>
          <a:xfrm>
            <a:off x="3570913" y="1428110"/>
            <a:ext cx="6219906" cy="584775"/>
          </a:xfrm>
          <a:prstGeom prst="rect">
            <a:avLst/>
          </a:prstGeom>
          <a:noFill/>
        </p:spPr>
        <p:txBody>
          <a:bodyPr wrap="square" rtlCol="0">
            <a:spAutoFit/>
          </a:bodyPr>
          <a:lstStyle/>
          <a:p>
            <a:pPr>
              <a:buSzPts val="8000"/>
            </a:pPr>
            <a:r>
              <a:rPr lang="es-EC" altLang="es-EC" sz="3200" dirty="0">
                <a:solidFill>
                  <a:schemeClr val="bg1"/>
                </a:solidFill>
              </a:rPr>
              <a:t>Reporte Semestral No.1 – 2026</a:t>
            </a:r>
            <a:endParaRPr lang="es-ES" sz="3200" b="1" i="1" dirty="0">
              <a:solidFill>
                <a:schemeClr val="lt1"/>
              </a:solidFill>
            </a:endParaRPr>
          </a:p>
        </p:txBody>
      </p:sp>
      <p:sp>
        <p:nvSpPr>
          <p:cNvPr id="18" name="CuadroTexto 17">
            <a:extLst>
              <a:ext uri="{FF2B5EF4-FFF2-40B4-BE49-F238E27FC236}">
                <a16:creationId xmlns:a16="http://schemas.microsoft.com/office/drawing/2014/main" id="{AFF8FC52-9D15-E714-8A95-804D1E52CF6B}"/>
              </a:ext>
            </a:extLst>
          </p:cNvPr>
          <p:cNvSpPr txBox="1"/>
          <p:nvPr/>
        </p:nvSpPr>
        <p:spPr>
          <a:xfrm>
            <a:off x="1630456" y="1891350"/>
            <a:ext cx="9197788" cy="2585323"/>
          </a:xfrm>
          <a:prstGeom prst="rect">
            <a:avLst/>
          </a:prstGeom>
          <a:noFill/>
        </p:spPr>
        <p:txBody>
          <a:bodyPr wrap="square" rtlCol="0">
            <a:spAutoFit/>
          </a:bodyPr>
          <a:lstStyle/>
          <a:p>
            <a:pPr algn="ctr">
              <a:buSzPts val="8000"/>
            </a:pPr>
            <a:r>
              <a:rPr lang="es-ES" sz="5400" b="1" i="1" dirty="0">
                <a:solidFill>
                  <a:schemeClr val="lt1"/>
                </a:solidFill>
              </a:rPr>
              <a:t>Información Estadística de Empresas Públicas de la Función Ejecutiva</a:t>
            </a:r>
          </a:p>
        </p:txBody>
      </p:sp>
      <p:sp>
        <p:nvSpPr>
          <p:cNvPr id="19" name="CuadroTexto 18">
            <a:extLst>
              <a:ext uri="{FF2B5EF4-FFF2-40B4-BE49-F238E27FC236}">
                <a16:creationId xmlns:a16="http://schemas.microsoft.com/office/drawing/2014/main" id="{E5F72BDF-505D-EDBE-9EA7-98219285D616}"/>
              </a:ext>
            </a:extLst>
          </p:cNvPr>
          <p:cNvSpPr txBox="1"/>
          <p:nvPr/>
        </p:nvSpPr>
        <p:spPr>
          <a:xfrm>
            <a:off x="6229350" y="5503191"/>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spTree>
    <p:extLst>
      <p:ext uri="{BB962C8B-B14F-4D97-AF65-F5344CB8AC3E}">
        <p14:creationId xmlns:p14="http://schemas.microsoft.com/office/powerpoint/2010/main" val="131940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2F572-C5C2-D944-15ED-EAA70FFC86FF}"/>
            </a:ext>
          </a:extLst>
        </p:cNvPr>
        <p:cNvGrpSpPr/>
        <p:nvPr/>
      </p:nvGrpSpPr>
      <p:grpSpPr>
        <a:xfrm>
          <a:off x="0" y="0"/>
          <a:ext cx="0" cy="0"/>
          <a:chOff x="0" y="0"/>
          <a:chExt cx="0" cy="0"/>
        </a:xfrm>
      </p:grpSpPr>
      <p:pic>
        <p:nvPicPr>
          <p:cNvPr id="2050" name="Picture 2" descr="C:\Users\Krusty333\Documents\MIN FINANZAS\COMUNICACIÓN\MEF 2025\PPTS Y CUADROS ESTADÍSTICOS MEF\0MODELOS PPT y PRESENTACIONES JUN 2025\PNGs\Fotos-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74204" cy="691515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0A4757F5-5296-BF9B-0F10-1F8F4A5BBE28}"/>
              </a:ext>
            </a:extLst>
          </p:cNvPr>
          <p:cNvPicPr>
            <a:picLocks noChangeAspect="1"/>
          </p:cNvPicPr>
          <p:nvPr/>
        </p:nvPicPr>
        <p:blipFill>
          <a:blip r:embed="rId4"/>
          <a:stretch>
            <a:fillRect/>
          </a:stretch>
        </p:blipFill>
        <p:spPr>
          <a:xfrm>
            <a:off x="0" y="4762047"/>
            <a:ext cx="12192000" cy="2153103"/>
          </a:xfrm>
          <a:prstGeom prst="rect">
            <a:avLst/>
          </a:prstGeom>
        </p:spPr>
      </p:pic>
      <p:sp>
        <p:nvSpPr>
          <p:cNvPr id="14" name="CuadroTexto 13">
            <a:extLst>
              <a:ext uri="{FF2B5EF4-FFF2-40B4-BE49-F238E27FC236}">
                <a16:creationId xmlns:a16="http://schemas.microsoft.com/office/drawing/2014/main" id="{DDDFF68D-254C-96DB-A507-7C739D7C8112}"/>
              </a:ext>
            </a:extLst>
          </p:cNvPr>
          <p:cNvSpPr txBox="1"/>
          <p:nvPr/>
        </p:nvSpPr>
        <p:spPr>
          <a:xfrm>
            <a:off x="3015286" y="4959890"/>
            <a:ext cx="6886178" cy="646331"/>
          </a:xfrm>
          <a:prstGeom prst="rect">
            <a:avLst/>
          </a:prstGeom>
          <a:noFill/>
        </p:spPr>
        <p:txBody>
          <a:bodyPr wrap="square" rtlCol="0">
            <a:spAutoFit/>
          </a:bodyPr>
          <a:lstStyle/>
          <a:p>
            <a:pPr>
              <a:buSzPts val="8000"/>
            </a:pPr>
            <a:r>
              <a:rPr lang="es-EC" altLang="es-EC" sz="3600" dirty="0">
                <a:solidFill>
                  <a:schemeClr val="bg1"/>
                </a:solidFill>
              </a:rPr>
              <a:t>Reporte Semestral No.1 – 2026</a:t>
            </a:r>
            <a:endParaRPr lang="es-ES" sz="3600" b="1" i="1" dirty="0">
              <a:solidFill>
                <a:schemeClr val="lt1"/>
              </a:solidFill>
            </a:endParaRPr>
          </a:p>
        </p:txBody>
      </p:sp>
      <p:pic>
        <p:nvPicPr>
          <p:cNvPr id="20" name="Imagen 19">
            <a:extLst>
              <a:ext uri="{FF2B5EF4-FFF2-40B4-BE49-F238E27FC236}">
                <a16:creationId xmlns:a16="http://schemas.microsoft.com/office/drawing/2014/main" id="{A36F599C-776E-1ED7-5F32-D45A3AF0F1DA}"/>
              </a:ext>
            </a:extLst>
          </p:cNvPr>
          <p:cNvPicPr>
            <a:picLocks noChangeAspect="1"/>
          </p:cNvPicPr>
          <p:nvPr/>
        </p:nvPicPr>
        <p:blipFill>
          <a:blip r:embed="rId5"/>
          <a:stretch>
            <a:fillRect/>
          </a:stretch>
        </p:blipFill>
        <p:spPr>
          <a:xfrm>
            <a:off x="280309" y="0"/>
            <a:ext cx="2168978" cy="426965"/>
          </a:xfrm>
          <a:prstGeom prst="rect">
            <a:avLst/>
          </a:prstGeom>
        </p:spPr>
      </p:pic>
      <p:pic>
        <p:nvPicPr>
          <p:cNvPr id="21" name="Imagen 20">
            <a:extLst>
              <a:ext uri="{FF2B5EF4-FFF2-40B4-BE49-F238E27FC236}">
                <a16:creationId xmlns:a16="http://schemas.microsoft.com/office/drawing/2014/main" id="{8A4F8A12-F8C9-B81E-9BA7-98E973D4FF4E}"/>
              </a:ext>
            </a:extLst>
          </p:cNvPr>
          <p:cNvPicPr>
            <a:picLocks noChangeAspect="1"/>
          </p:cNvPicPr>
          <p:nvPr/>
        </p:nvPicPr>
        <p:blipFill>
          <a:blip r:embed="rId6"/>
          <a:stretch>
            <a:fillRect/>
          </a:stretch>
        </p:blipFill>
        <p:spPr>
          <a:xfrm>
            <a:off x="9901464" y="4465262"/>
            <a:ext cx="2453821" cy="478362"/>
          </a:xfrm>
          <a:prstGeom prst="rect">
            <a:avLst/>
          </a:prstGeom>
        </p:spPr>
      </p:pic>
      <p:pic>
        <p:nvPicPr>
          <p:cNvPr id="23" name="Imagen 22">
            <a:extLst>
              <a:ext uri="{FF2B5EF4-FFF2-40B4-BE49-F238E27FC236}">
                <a16:creationId xmlns:a16="http://schemas.microsoft.com/office/drawing/2014/main" id="{F18EAE74-2A01-0519-12A3-AFB5843688E3}"/>
              </a:ext>
            </a:extLst>
          </p:cNvPr>
          <p:cNvPicPr>
            <a:picLocks noChangeAspect="1"/>
          </p:cNvPicPr>
          <p:nvPr/>
        </p:nvPicPr>
        <p:blipFill>
          <a:blip r:embed="rId7"/>
          <a:stretch>
            <a:fillRect/>
          </a:stretch>
        </p:blipFill>
        <p:spPr>
          <a:xfrm>
            <a:off x="2973387" y="5926148"/>
            <a:ext cx="2630817" cy="652808"/>
          </a:xfrm>
          <a:prstGeom prst="rect">
            <a:avLst/>
          </a:prstGeom>
        </p:spPr>
      </p:pic>
      <p:sp>
        <p:nvSpPr>
          <p:cNvPr id="24" name="CuadroTexto 23">
            <a:extLst>
              <a:ext uri="{FF2B5EF4-FFF2-40B4-BE49-F238E27FC236}">
                <a16:creationId xmlns:a16="http://schemas.microsoft.com/office/drawing/2014/main" id="{8E32DE27-47B2-37BF-3AFC-7CC1241CEBA5}"/>
              </a:ext>
            </a:extLst>
          </p:cNvPr>
          <p:cNvSpPr txBox="1"/>
          <p:nvPr/>
        </p:nvSpPr>
        <p:spPr>
          <a:xfrm>
            <a:off x="5701391" y="5932625"/>
            <a:ext cx="2837089" cy="646331"/>
          </a:xfrm>
          <a:prstGeom prst="rect">
            <a:avLst/>
          </a:prstGeom>
          <a:noFill/>
        </p:spPr>
        <p:txBody>
          <a:bodyPr wrap="square" rtlCol="0">
            <a:spAutoFit/>
          </a:bodyPr>
          <a:lstStyle/>
          <a:p>
            <a:r>
              <a:rPr lang="es-EC" dirty="0">
                <a:solidFill>
                  <a:schemeClr val="bg1"/>
                </a:solidFill>
                <a:latin typeface="Barlow Condensed Medium" pitchFamily="2" charset="77"/>
              </a:rPr>
              <a:t>Ministerio de Economía</a:t>
            </a:r>
          </a:p>
          <a:p>
            <a:r>
              <a:rPr lang="es-ES" dirty="0">
                <a:solidFill>
                  <a:schemeClr val="bg1"/>
                </a:solidFill>
                <a:latin typeface="Barlow Condensed Medium" pitchFamily="2" charset="77"/>
              </a:rPr>
              <a:t>Y Finanzas</a:t>
            </a:r>
            <a:endParaRPr lang="es-EC" dirty="0">
              <a:solidFill>
                <a:schemeClr val="bg1"/>
              </a:solidFill>
              <a:latin typeface="Barlow Condensed Medium" pitchFamily="2" charset="77"/>
            </a:endParaRPr>
          </a:p>
        </p:txBody>
      </p:sp>
    </p:spTree>
    <p:extLst>
      <p:ext uri="{BB962C8B-B14F-4D97-AF65-F5344CB8AC3E}">
        <p14:creationId xmlns:p14="http://schemas.microsoft.com/office/powerpoint/2010/main" val="1898969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70188-863E-B4DF-9583-26376E48A8A1}"/>
            </a:ext>
          </a:extLst>
        </p:cNvPr>
        <p:cNvGrpSpPr/>
        <p:nvPr/>
      </p:nvGrpSpPr>
      <p:grpSpPr>
        <a:xfrm>
          <a:off x="0" y="0"/>
          <a:ext cx="0" cy="0"/>
          <a:chOff x="0" y="0"/>
          <a:chExt cx="0" cy="0"/>
        </a:xfrm>
      </p:grpSpPr>
      <p:pic>
        <p:nvPicPr>
          <p:cNvPr id="1027" name="Picture 3" descr="C:\Users\Krusty333\Documents\MIN FINANZAS\COMUNICACIÓN\MEF 2025\PPTS Y CUADROS ESTADÍSTICOS MEF\0MODELOS PPT y PRESENTACIONES JUN 2025\PNGs\Fotos_Mesa de trabajo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87" y="0"/>
            <a:ext cx="12228611" cy="694605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1906AC55-5363-D1DE-08B7-B8C8A8EA85DF}"/>
              </a:ext>
            </a:extLst>
          </p:cNvPr>
          <p:cNvPicPr>
            <a:picLocks noChangeAspect="1"/>
          </p:cNvPicPr>
          <p:nvPr/>
        </p:nvPicPr>
        <p:blipFill>
          <a:blip r:embed="rId3"/>
          <a:stretch>
            <a:fillRect/>
          </a:stretch>
        </p:blipFill>
        <p:spPr>
          <a:xfrm>
            <a:off x="-25596" y="0"/>
            <a:ext cx="12227121" cy="6947806"/>
          </a:xfrm>
          <a:prstGeom prst="rect">
            <a:avLst/>
          </a:prstGeom>
        </p:spPr>
      </p:pic>
      <p:pic>
        <p:nvPicPr>
          <p:cNvPr id="9" name="Imagen 8">
            <a:extLst>
              <a:ext uri="{FF2B5EF4-FFF2-40B4-BE49-F238E27FC236}">
                <a16:creationId xmlns:a16="http://schemas.microsoft.com/office/drawing/2014/main" id="{B656F421-198C-D6B4-96B8-03841290EB88}"/>
              </a:ext>
            </a:extLst>
          </p:cNvPr>
          <p:cNvPicPr>
            <a:picLocks noChangeAspect="1"/>
          </p:cNvPicPr>
          <p:nvPr/>
        </p:nvPicPr>
        <p:blipFill>
          <a:blip r:embed="rId4"/>
          <a:stretch>
            <a:fillRect/>
          </a:stretch>
        </p:blipFill>
        <p:spPr>
          <a:xfrm>
            <a:off x="2673225" y="2669701"/>
            <a:ext cx="6417128" cy="1384995"/>
          </a:xfrm>
          <a:prstGeom prst="rect">
            <a:avLst/>
          </a:prstGeom>
        </p:spPr>
      </p:pic>
      <p:sp>
        <p:nvSpPr>
          <p:cNvPr id="10" name="CuadroTexto 9">
            <a:extLst>
              <a:ext uri="{FF2B5EF4-FFF2-40B4-BE49-F238E27FC236}">
                <a16:creationId xmlns:a16="http://schemas.microsoft.com/office/drawing/2014/main" id="{B6B75A92-040A-65E0-BC2C-BD55F5B748F5}"/>
              </a:ext>
            </a:extLst>
          </p:cNvPr>
          <p:cNvSpPr txBox="1"/>
          <p:nvPr/>
        </p:nvSpPr>
        <p:spPr>
          <a:xfrm>
            <a:off x="3427061" y="2885146"/>
            <a:ext cx="4909457" cy="954107"/>
          </a:xfrm>
          <a:prstGeom prst="rect">
            <a:avLst/>
          </a:prstGeom>
          <a:noFill/>
        </p:spPr>
        <p:txBody>
          <a:bodyPr wrap="square" rtlCol="0">
            <a:spAutoFit/>
          </a:bodyPr>
          <a:lstStyle/>
          <a:p>
            <a:pPr algn="ctr"/>
            <a:r>
              <a:rPr lang="es-MX" sz="2800" b="1" dirty="0">
                <a:solidFill>
                  <a:srgbClr val="4B3DA7"/>
                </a:solidFill>
                <a:latin typeface="Arial"/>
                <a:cs typeface="Arial"/>
                <a:sym typeface="Arial"/>
              </a:rPr>
              <a:t>D</a:t>
            </a:r>
            <a:r>
              <a:rPr lang="es-EC" sz="2800" b="1" dirty="0" err="1">
                <a:solidFill>
                  <a:srgbClr val="4B3DA7"/>
                </a:solidFill>
                <a:latin typeface="Arial"/>
                <a:cs typeface="Arial"/>
                <a:sym typeface="Arial"/>
              </a:rPr>
              <a:t>istribución</a:t>
            </a:r>
            <a:r>
              <a:rPr lang="es-EC" sz="2800" b="1" dirty="0">
                <a:solidFill>
                  <a:srgbClr val="4B3DA7"/>
                </a:solidFill>
                <a:latin typeface="Arial"/>
                <a:cs typeface="Arial"/>
                <a:sym typeface="Arial"/>
              </a:rPr>
              <a:t> Empresas Públicas a nivel Nacional </a:t>
            </a:r>
            <a:endParaRPr lang="es-EC" sz="2800" dirty="0">
              <a:solidFill>
                <a:srgbClr val="2D2D93"/>
              </a:solidFill>
              <a:latin typeface="Barlow Condensed Medium" pitchFamily="2" charset="77"/>
            </a:endParaRPr>
          </a:p>
        </p:txBody>
      </p:sp>
      <p:pic>
        <p:nvPicPr>
          <p:cNvPr id="11" name="Imagen 10">
            <a:extLst>
              <a:ext uri="{FF2B5EF4-FFF2-40B4-BE49-F238E27FC236}">
                <a16:creationId xmlns:a16="http://schemas.microsoft.com/office/drawing/2014/main" id="{1AF98006-33B9-E357-73E4-D06CA1F82FB1}"/>
              </a:ext>
            </a:extLst>
          </p:cNvPr>
          <p:cNvPicPr>
            <a:picLocks noChangeAspect="1"/>
          </p:cNvPicPr>
          <p:nvPr/>
        </p:nvPicPr>
        <p:blipFill>
          <a:blip r:embed="rId5"/>
          <a:srcRect l="24767"/>
          <a:stretch/>
        </p:blipFill>
        <p:spPr>
          <a:xfrm>
            <a:off x="3902529" y="5411798"/>
            <a:ext cx="1979261" cy="652808"/>
          </a:xfrm>
          <a:prstGeom prst="rect">
            <a:avLst/>
          </a:prstGeom>
        </p:spPr>
      </p:pic>
      <p:sp>
        <p:nvSpPr>
          <p:cNvPr id="12" name="CuadroTexto 11">
            <a:extLst>
              <a:ext uri="{FF2B5EF4-FFF2-40B4-BE49-F238E27FC236}">
                <a16:creationId xmlns:a16="http://schemas.microsoft.com/office/drawing/2014/main" id="{11743226-946C-C63B-5380-EBF68F79D75B}"/>
              </a:ext>
            </a:extLst>
          </p:cNvPr>
          <p:cNvSpPr txBox="1"/>
          <p:nvPr/>
        </p:nvSpPr>
        <p:spPr>
          <a:xfrm>
            <a:off x="5978977" y="5418275"/>
            <a:ext cx="2837089" cy="646331"/>
          </a:xfrm>
          <a:prstGeom prst="rect">
            <a:avLst/>
          </a:prstGeom>
          <a:noFill/>
        </p:spPr>
        <p:txBody>
          <a:bodyPr wrap="square" rtlCol="0">
            <a:spAutoFit/>
          </a:bodyPr>
          <a:lstStyle/>
          <a:p>
            <a:r>
              <a:rPr lang="es-EC" dirty="0">
                <a:solidFill>
                  <a:schemeClr val="bg1"/>
                </a:solidFill>
                <a:latin typeface="Barlow Condensed Medium" pitchFamily="2" charset="77"/>
              </a:rPr>
              <a:t>Ministerio de Economía</a:t>
            </a:r>
          </a:p>
          <a:p>
            <a:r>
              <a:rPr lang="es-ES" dirty="0">
                <a:solidFill>
                  <a:schemeClr val="bg1"/>
                </a:solidFill>
                <a:latin typeface="Barlow Condensed Medium" pitchFamily="2" charset="77"/>
              </a:rPr>
              <a:t>Y Finanzas</a:t>
            </a:r>
            <a:endParaRPr lang="es-EC" dirty="0">
              <a:solidFill>
                <a:schemeClr val="bg1"/>
              </a:solidFill>
              <a:latin typeface="Barlow Condensed Medium" pitchFamily="2" charset="77"/>
            </a:endParaRPr>
          </a:p>
        </p:txBody>
      </p:sp>
    </p:spTree>
    <p:extLst>
      <p:ext uri="{BB962C8B-B14F-4D97-AF65-F5344CB8AC3E}">
        <p14:creationId xmlns:p14="http://schemas.microsoft.com/office/powerpoint/2010/main" val="3696544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75896"/>
            <a:ext cx="1010400" cy="426965"/>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010400" y="195139"/>
            <a:ext cx="11181600" cy="400110"/>
          </a:xfrm>
          <a:prstGeom prst="rect">
            <a:avLst/>
          </a:prstGeom>
          <a:noFill/>
        </p:spPr>
        <p:txBody>
          <a:bodyPr wrap="square" rtlCol="0">
            <a:spAutoFit/>
          </a:bodyPr>
          <a:lstStyle/>
          <a:p>
            <a:pPr lvl="0">
              <a:buSzPts val="2000"/>
            </a:pPr>
            <a:r>
              <a:rPr lang="es-EC" altLang="es-EC" sz="2000" b="1" dirty="0">
                <a:solidFill>
                  <a:srgbClr val="4B3DA7"/>
                </a:solidFill>
                <a:latin typeface="Arial"/>
                <a:cs typeface="Arial"/>
              </a:rPr>
              <a:t>1. </a:t>
            </a:r>
            <a:r>
              <a:rPr lang="es-MX" altLang="es-EC" sz="2000" b="1" dirty="0">
                <a:solidFill>
                  <a:srgbClr val="4B3DA7"/>
                </a:solidFill>
                <a:latin typeface="Arial"/>
                <a:cs typeface="Arial"/>
                <a:sym typeface="Arial"/>
              </a:rPr>
              <a:t>Distribución Empresas Públicas a nivel Nacional</a:t>
            </a:r>
            <a:endParaRPr lang="es-EC" sz="2000" b="1" dirty="0">
              <a:solidFill>
                <a:srgbClr val="4B3DA7"/>
              </a:solidFill>
              <a:latin typeface="Arial"/>
              <a:cs typeface="Arial"/>
              <a:sym typeface="Arial"/>
            </a:endParaRPr>
          </a:p>
        </p:txBody>
      </p:sp>
      <p:pic>
        <p:nvPicPr>
          <p:cNvPr id="7" name="Imagen 36">
            <a:extLst>
              <a:ext uri="{FF2B5EF4-FFF2-40B4-BE49-F238E27FC236}">
                <a16:creationId xmlns:a16="http://schemas.microsoft.com/office/drawing/2014/main" id="{6FF6DE82-1031-4C9F-808E-FC1CEEE6D3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51401"/>
          <a:stretch>
            <a:fillRect/>
          </a:stretch>
        </p:blipFill>
        <p:spPr bwMode="auto">
          <a:xfrm>
            <a:off x="3027490" y="2326202"/>
            <a:ext cx="588896" cy="49950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8" name="Imagen 37">
            <a:extLst>
              <a:ext uri="{FF2B5EF4-FFF2-40B4-BE49-F238E27FC236}">
                <a16:creationId xmlns:a16="http://schemas.microsoft.com/office/drawing/2014/main" id="{6EAF2300-AA96-4C9E-8BE3-ACA7073D68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51401"/>
          <a:stretch>
            <a:fillRect/>
          </a:stretch>
        </p:blipFill>
        <p:spPr bwMode="auto">
          <a:xfrm>
            <a:off x="5860093" y="2316993"/>
            <a:ext cx="587974" cy="49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28">
            <a:extLst>
              <a:ext uri="{FF2B5EF4-FFF2-40B4-BE49-F238E27FC236}">
                <a16:creationId xmlns:a16="http://schemas.microsoft.com/office/drawing/2014/main" id="{D80DA95A-4DFC-4846-9C9B-B441CC6B10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8648" y="2294343"/>
            <a:ext cx="355577" cy="55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a:extLst>
              <a:ext uri="{FF2B5EF4-FFF2-40B4-BE49-F238E27FC236}">
                <a16:creationId xmlns:a16="http://schemas.microsoft.com/office/drawing/2014/main" id="{2D483B63-D082-44A6-9F10-28EAF47ECE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4010" y="2307088"/>
            <a:ext cx="355577" cy="55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0">
            <a:extLst>
              <a:ext uri="{FF2B5EF4-FFF2-40B4-BE49-F238E27FC236}">
                <a16:creationId xmlns:a16="http://schemas.microsoft.com/office/drawing/2014/main" id="{2B440E84-F302-4BD4-8F66-FEDE686AC4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51401"/>
          <a:stretch>
            <a:fillRect/>
          </a:stretch>
        </p:blipFill>
        <p:spPr bwMode="auto">
          <a:xfrm>
            <a:off x="8696269" y="2276838"/>
            <a:ext cx="646082" cy="54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a:extLst>
              <a:ext uri="{FF2B5EF4-FFF2-40B4-BE49-F238E27FC236}">
                <a16:creationId xmlns:a16="http://schemas.microsoft.com/office/drawing/2014/main" id="{D621A3E0-7F9A-4F64-AD8E-F9CBCDC0A3F4}"/>
              </a:ext>
            </a:extLst>
          </p:cNvPr>
          <p:cNvSpPr/>
          <p:nvPr/>
        </p:nvSpPr>
        <p:spPr>
          <a:xfrm>
            <a:off x="2251736" y="1259838"/>
            <a:ext cx="2075239" cy="523220"/>
          </a:xfrm>
          <a:prstGeom prst="rect">
            <a:avLst/>
          </a:prstGeom>
        </p:spPr>
        <p:txBody>
          <a:bodyPr wrap="square">
            <a:spAutoFit/>
          </a:bodyPr>
          <a:lstStyle/>
          <a:p>
            <a:pPr algn="ctr" eaLnBrk="1" hangingPunct="1">
              <a:defRPr/>
            </a:pPr>
            <a:r>
              <a:rPr lang="es-EC" altLang="es-EC" sz="1400" b="1" dirty="0">
                <a:solidFill>
                  <a:schemeClr val="bg2">
                    <a:lumMod val="25000"/>
                  </a:schemeClr>
                </a:solidFill>
                <a:latin typeface="+mn-lt"/>
              </a:rPr>
              <a:t>Empresas Públicas de la Función Ejecutiva</a:t>
            </a:r>
            <a:endParaRPr lang="es-EC" sz="1600" b="1" dirty="0">
              <a:latin typeface="+mn-lt"/>
            </a:endParaRPr>
          </a:p>
        </p:txBody>
      </p:sp>
      <p:cxnSp>
        <p:nvCxnSpPr>
          <p:cNvPr id="43" name="Conector recto 42">
            <a:extLst>
              <a:ext uri="{FF2B5EF4-FFF2-40B4-BE49-F238E27FC236}">
                <a16:creationId xmlns:a16="http://schemas.microsoft.com/office/drawing/2014/main" id="{C76BC81B-59A8-4C8A-B874-10EA7CBC1599}"/>
              </a:ext>
            </a:extLst>
          </p:cNvPr>
          <p:cNvCxnSpPr>
            <a:cxnSpLocks/>
          </p:cNvCxnSpPr>
          <p:nvPr/>
        </p:nvCxnSpPr>
        <p:spPr>
          <a:xfrm>
            <a:off x="1895028" y="3067278"/>
            <a:ext cx="8571891"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Conector recto 43">
            <a:extLst>
              <a:ext uri="{FF2B5EF4-FFF2-40B4-BE49-F238E27FC236}">
                <a16:creationId xmlns:a16="http://schemas.microsoft.com/office/drawing/2014/main" id="{2309BC7A-5EEF-4ADE-9C00-FEBF507B1596}"/>
              </a:ext>
            </a:extLst>
          </p:cNvPr>
          <p:cNvCxnSpPr>
            <a:cxnSpLocks/>
          </p:cNvCxnSpPr>
          <p:nvPr/>
        </p:nvCxnSpPr>
        <p:spPr>
          <a:xfrm>
            <a:off x="1872450" y="3084338"/>
            <a:ext cx="0" cy="202040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Conector recto 44">
            <a:extLst>
              <a:ext uri="{FF2B5EF4-FFF2-40B4-BE49-F238E27FC236}">
                <a16:creationId xmlns:a16="http://schemas.microsoft.com/office/drawing/2014/main" id="{80C1A151-7EBF-4835-A980-5D427C9DD66F}"/>
              </a:ext>
            </a:extLst>
          </p:cNvPr>
          <p:cNvCxnSpPr>
            <a:cxnSpLocks/>
          </p:cNvCxnSpPr>
          <p:nvPr/>
        </p:nvCxnSpPr>
        <p:spPr>
          <a:xfrm flipV="1">
            <a:off x="1895028" y="5102423"/>
            <a:ext cx="8599047" cy="232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Conector recto 45">
            <a:extLst>
              <a:ext uri="{FF2B5EF4-FFF2-40B4-BE49-F238E27FC236}">
                <a16:creationId xmlns:a16="http://schemas.microsoft.com/office/drawing/2014/main" id="{154A427F-8869-4F49-ACBE-FFB9E83768C7}"/>
              </a:ext>
            </a:extLst>
          </p:cNvPr>
          <p:cNvCxnSpPr>
            <a:cxnSpLocks/>
          </p:cNvCxnSpPr>
          <p:nvPr/>
        </p:nvCxnSpPr>
        <p:spPr>
          <a:xfrm>
            <a:off x="10466919" y="3067278"/>
            <a:ext cx="0" cy="203746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Conector recto 46">
            <a:extLst>
              <a:ext uri="{FF2B5EF4-FFF2-40B4-BE49-F238E27FC236}">
                <a16:creationId xmlns:a16="http://schemas.microsoft.com/office/drawing/2014/main" id="{7D042923-6BA2-4350-976F-1FBEDDB9EF6C}"/>
              </a:ext>
            </a:extLst>
          </p:cNvPr>
          <p:cNvCxnSpPr>
            <a:cxnSpLocks/>
          </p:cNvCxnSpPr>
          <p:nvPr/>
        </p:nvCxnSpPr>
        <p:spPr>
          <a:xfrm>
            <a:off x="4742397" y="3084338"/>
            <a:ext cx="0" cy="201808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Conector recto 47">
            <a:extLst>
              <a:ext uri="{FF2B5EF4-FFF2-40B4-BE49-F238E27FC236}">
                <a16:creationId xmlns:a16="http://schemas.microsoft.com/office/drawing/2014/main" id="{79F1F553-73C7-48FB-A421-EC9627C3DFAA}"/>
              </a:ext>
            </a:extLst>
          </p:cNvPr>
          <p:cNvCxnSpPr>
            <a:cxnSpLocks/>
          </p:cNvCxnSpPr>
          <p:nvPr/>
        </p:nvCxnSpPr>
        <p:spPr>
          <a:xfrm>
            <a:off x="7468458" y="3067278"/>
            <a:ext cx="0" cy="203514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1" name="CuadroTexto 70">
            <a:extLst>
              <a:ext uri="{FF2B5EF4-FFF2-40B4-BE49-F238E27FC236}">
                <a16:creationId xmlns:a16="http://schemas.microsoft.com/office/drawing/2014/main" id="{6268B294-DFC1-48B9-A8D8-6DFF55C494F0}"/>
              </a:ext>
            </a:extLst>
          </p:cNvPr>
          <p:cNvSpPr txBox="1"/>
          <p:nvPr/>
        </p:nvSpPr>
        <p:spPr>
          <a:xfrm>
            <a:off x="805935" y="5211764"/>
            <a:ext cx="10799535" cy="369332"/>
          </a:xfrm>
          <a:prstGeom prst="rect">
            <a:avLst/>
          </a:prstGeom>
          <a:noFill/>
        </p:spPr>
        <p:txBody>
          <a:bodyPr wrap="square" rtlCol="0">
            <a:spAutoFit/>
          </a:bodyPr>
          <a:lstStyle/>
          <a:p>
            <a:pPr algn="just"/>
            <a:r>
              <a:rPr lang="es-MX" sz="900" b="1" dirty="0">
                <a:latin typeface="+mn-lt"/>
              </a:rPr>
              <a:t>Fuente: </a:t>
            </a:r>
            <a:r>
              <a:rPr lang="es-EC" sz="900" dirty="0"/>
              <a:t>Catálogo de Instituciones y Entidades Operativas Desconcentradas del Sector Público.</a:t>
            </a:r>
          </a:p>
          <a:p>
            <a:pPr algn="just"/>
            <a:r>
              <a:rPr lang="es-ES" sz="900" dirty="0"/>
              <a:t> </a:t>
            </a:r>
            <a:r>
              <a:rPr lang="es-EC" sz="900" dirty="0"/>
              <a:t>               Decretos Ejecutivos emitidos.</a:t>
            </a:r>
          </a:p>
        </p:txBody>
      </p:sp>
      <p:sp>
        <p:nvSpPr>
          <p:cNvPr id="57" name="Rectángulo 56">
            <a:extLst>
              <a:ext uri="{FF2B5EF4-FFF2-40B4-BE49-F238E27FC236}">
                <a16:creationId xmlns:a16="http://schemas.microsoft.com/office/drawing/2014/main" id="{C63CF279-A397-424E-80DB-F93239578BA8}"/>
              </a:ext>
            </a:extLst>
          </p:cNvPr>
          <p:cNvSpPr/>
          <p:nvPr/>
        </p:nvSpPr>
        <p:spPr>
          <a:xfrm>
            <a:off x="5168082" y="1234731"/>
            <a:ext cx="2075239" cy="738664"/>
          </a:xfrm>
          <a:prstGeom prst="rect">
            <a:avLst/>
          </a:prstGeom>
        </p:spPr>
        <p:txBody>
          <a:bodyPr wrap="square">
            <a:spAutoFit/>
          </a:bodyPr>
          <a:lstStyle/>
          <a:p>
            <a:pPr algn="ctr" eaLnBrk="1" hangingPunct="1">
              <a:defRPr/>
            </a:pPr>
            <a:r>
              <a:rPr lang="es-EC" altLang="es-EC" sz="1400" b="1" dirty="0">
                <a:solidFill>
                  <a:schemeClr val="bg2">
                    <a:lumMod val="25000"/>
                  </a:schemeClr>
                </a:solidFill>
                <a:latin typeface="+mn-lt"/>
              </a:rPr>
              <a:t>Empresas Públicas de Gobiernos Autónomos Descentralizados</a:t>
            </a:r>
            <a:endParaRPr lang="es-EC" sz="1600" b="1" dirty="0">
              <a:latin typeface="+mn-lt"/>
            </a:endParaRPr>
          </a:p>
        </p:txBody>
      </p:sp>
      <p:sp>
        <p:nvSpPr>
          <p:cNvPr id="58" name="Rectángulo 57">
            <a:extLst>
              <a:ext uri="{FF2B5EF4-FFF2-40B4-BE49-F238E27FC236}">
                <a16:creationId xmlns:a16="http://schemas.microsoft.com/office/drawing/2014/main" id="{D8EB42E6-408B-41FB-984E-712C638E6DF9}"/>
              </a:ext>
            </a:extLst>
          </p:cNvPr>
          <p:cNvSpPr/>
          <p:nvPr/>
        </p:nvSpPr>
        <p:spPr>
          <a:xfrm>
            <a:off x="7981690" y="1273406"/>
            <a:ext cx="2075239" cy="523220"/>
          </a:xfrm>
          <a:prstGeom prst="rect">
            <a:avLst/>
          </a:prstGeom>
        </p:spPr>
        <p:txBody>
          <a:bodyPr wrap="square">
            <a:spAutoFit/>
          </a:bodyPr>
          <a:lstStyle/>
          <a:p>
            <a:pPr algn="ctr" eaLnBrk="1" hangingPunct="1">
              <a:defRPr/>
            </a:pPr>
            <a:r>
              <a:rPr lang="es-EC" altLang="es-EC" sz="1400" b="1" dirty="0">
                <a:solidFill>
                  <a:schemeClr val="bg2">
                    <a:lumMod val="25000"/>
                  </a:schemeClr>
                </a:solidFill>
                <a:latin typeface="+mn-lt"/>
              </a:rPr>
              <a:t>Empresas Públicas de Universidades</a:t>
            </a:r>
            <a:endParaRPr lang="es-EC" sz="1600" b="1" dirty="0">
              <a:latin typeface="+mn-lt"/>
            </a:endParaRPr>
          </a:p>
        </p:txBody>
      </p:sp>
      <p:sp>
        <p:nvSpPr>
          <p:cNvPr id="4" name="CuadroTexto 3">
            <a:extLst>
              <a:ext uri="{FF2B5EF4-FFF2-40B4-BE49-F238E27FC236}">
                <a16:creationId xmlns:a16="http://schemas.microsoft.com/office/drawing/2014/main" id="{EE4927BE-37BE-4A69-BC09-E6C2423A4873}"/>
              </a:ext>
            </a:extLst>
          </p:cNvPr>
          <p:cNvSpPr txBox="1"/>
          <p:nvPr/>
        </p:nvSpPr>
        <p:spPr>
          <a:xfrm>
            <a:off x="2676911" y="3518670"/>
            <a:ext cx="1261026" cy="1015663"/>
          </a:xfrm>
          <a:prstGeom prst="rect">
            <a:avLst/>
          </a:prstGeom>
          <a:noFill/>
        </p:spPr>
        <p:txBody>
          <a:bodyPr wrap="square" rtlCol="0">
            <a:spAutoFit/>
          </a:bodyPr>
          <a:lstStyle/>
          <a:p>
            <a:pPr algn="ctr"/>
            <a:r>
              <a:rPr lang="es-MX" sz="6000" dirty="0"/>
              <a:t>11</a:t>
            </a:r>
            <a:endParaRPr lang="es-EC" sz="6000" dirty="0"/>
          </a:p>
        </p:txBody>
      </p:sp>
      <p:sp>
        <p:nvSpPr>
          <p:cNvPr id="60" name="CuadroTexto 59">
            <a:extLst>
              <a:ext uri="{FF2B5EF4-FFF2-40B4-BE49-F238E27FC236}">
                <a16:creationId xmlns:a16="http://schemas.microsoft.com/office/drawing/2014/main" id="{748C8D92-552D-4B8D-AFEA-9A7463E8121E}"/>
              </a:ext>
            </a:extLst>
          </p:cNvPr>
          <p:cNvSpPr txBox="1"/>
          <p:nvPr/>
        </p:nvSpPr>
        <p:spPr>
          <a:xfrm>
            <a:off x="5402970" y="3592882"/>
            <a:ext cx="1670167" cy="1015663"/>
          </a:xfrm>
          <a:prstGeom prst="rect">
            <a:avLst/>
          </a:prstGeom>
          <a:noFill/>
        </p:spPr>
        <p:txBody>
          <a:bodyPr wrap="square" rtlCol="0">
            <a:spAutoFit/>
          </a:bodyPr>
          <a:lstStyle/>
          <a:p>
            <a:pPr algn="ctr"/>
            <a:r>
              <a:rPr lang="es-MX" sz="6000" dirty="0"/>
              <a:t>267</a:t>
            </a:r>
            <a:endParaRPr lang="es-EC" sz="6000" dirty="0"/>
          </a:p>
        </p:txBody>
      </p:sp>
      <p:sp>
        <p:nvSpPr>
          <p:cNvPr id="61" name="CuadroTexto 60">
            <a:extLst>
              <a:ext uri="{FF2B5EF4-FFF2-40B4-BE49-F238E27FC236}">
                <a16:creationId xmlns:a16="http://schemas.microsoft.com/office/drawing/2014/main" id="{90ADD8D1-4F81-4C84-AD65-8382B664C3D6}"/>
              </a:ext>
            </a:extLst>
          </p:cNvPr>
          <p:cNvSpPr txBox="1"/>
          <p:nvPr/>
        </p:nvSpPr>
        <p:spPr>
          <a:xfrm>
            <a:off x="8236283" y="3592882"/>
            <a:ext cx="1670167" cy="1015663"/>
          </a:xfrm>
          <a:prstGeom prst="rect">
            <a:avLst/>
          </a:prstGeom>
          <a:noFill/>
        </p:spPr>
        <p:txBody>
          <a:bodyPr wrap="square" rtlCol="0">
            <a:spAutoFit/>
          </a:bodyPr>
          <a:lstStyle/>
          <a:p>
            <a:pPr algn="ctr"/>
            <a:r>
              <a:rPr lang="es-MX" sz="6000" dirty="0"/>
              <a:t>32</a:t>
            </a:r>
          </a:p>
        </p:txBody>
      </p:sp>
    </p:spTree>
    <p:extLst>
      <p:ext uri="{BB962C8B-B14F-4D97-AF65-F5344CB8AC3E}">
        <p14:creationId xmlns:p14="http://schemas.microsoft.com/office/powerpoint/2010/main" val="3991477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70188-863E-B4DF-9583-26376E48A8A1}"/>
            </a:ext>
          </a:extLst>
        </p:cNvPr>
        <p:cNvGrpSpPr/>
        <p:nvPr/>
      </p:nvGrpSpPr>
      <p:grpSpPr>
        <a:xfrm>
          <a:off x="0" y="0"/>
          <a:ext cx="0" cy="0"/>
          <a:chOff x="0" y="0"/>
          <a:chExt cx="0" cy="0"/>
        </a:xfrm>
      </p:grpSpPr>
      <p:pic>
        <p:nvPicPr>
          <p:cNvPr id="1027" name="Picture 3" descr="C:\Users\Krusty333\Documents\MIN FINANZAS\COMUNICACIÓN\MEF 2025\PPTS Y CUADROS ESTADÍSTICOS MEF\0MODELOS PPT y PRESENTACIONES JUN 2025\PNGs\Fotos_Mesa de trabajo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87" y="0"/>
            <a:ext cx="12228611" cy="694605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1906AC55-5363-D1DE-08B7-B8C8A8EA85DF}"/>
              </a:ext>
            </a:extLst>
          </p:cNvPr>
          <p:cNvPicPr>
            <a:picLocks noChangeAspect="1"/>
          </p:cNvPicPr>
          <p:nvPr/>
        </p:nvPicPr>
        <p:blipFill>
          <a:blip r:embed="rId3"/>
          <a:stretch>
            <a:fillRect/>
          </a:stretch>
        </p:blipFill>
        <p:spPr>
          <a:xfrm>
            <a:off x="-25596" y="0"/>
            <a:ext cx="12227121" cy="6947806"/>
          </a:xfrm>
          <a:prstGeom prst="rect">
            <a:avLst/>
          </a:prstGeom>
        </p:spPr>
      </p:pic>
      <p:pic>
        <p:nvPicPr>
          <p:cNvPr id="9" name="Imagen 8">
            <a:extLst>
              <a:ext uri="{FF2B5EF4-FFF2-40B4-BE49-F238E27FC236}">
                <a16:creationId xmlns:a16="http://schemas.microsoft.com/office/drawing/2014/main" id="{B656F421-198C-D6B4-96B8-03841290EB88}"/>
              </a:ext>
            </a:extLst>
          </p:cNvPr>
          <p:cNvPicPr>
            <a:picLocks noChangeAspect="1"/>
          </p:cNvPicPr>
          <p:nvPr/>
        </p:nvPicPr>
        <p:blipFill>
          <a:blip r:embed="rId4"/>
          <a:stretch>
            <a:fillRect/>
          </a:stretch>
        </p:blipFill>
        <p:spPr>
          <a:xfrm>
            <a:off x="2575833" y="2669703"/>
            <a:ext cx="6417128" cy="1384995"/>
          </a:xfrm>
          <a:prstGeom prst="rect">
            <a:avLst/>
          </a:prstGeom>
        </p:spPr>
      </p:pic>
      <p:sp>
        <p:nvSpPr>
          <p:cNvPr id="10" name="CuadroTexto 9">
            <a:extLst>
              <a:ext uri="{FF2B5EF4-FFF2-40B4-BE49-F238E27FC236}">
                <a16:creationId xmlns:a16="http://schemas.microsoft.com/office/drawing/2014/main" id="{B6B75A92-040A-65E0-BC2C-BD55F5B748F5}"/>
              </a:ext>
            </a:extLst>
          </p:cNvPr>
          <p:cNvSpPr txBox="1"/>
          <p:nvPr/>
        </p:nvSpPr>
        <p:spPr>
          <a:xfrm>
            <a:off x="3427061" y="2621348"/>
            <a:ext cx="4909457" cy="1384995"/>
          </a:xfrm>
          <a:prstGeom prst="rect">
            <a:avLst/>
          </a:prstGeom>
          <a:noFill/>
        </p:spPr>
        <p:txBody>
          <a:bodyPr wrap="square" rtlCol="0">
            <a:spAutoFit/>
          </a:bodyPr>
          <a:lstStyle/>
          <a:p>
            <a:pPr algn="ctr"/>
            <a:r>
              <a:rPr lang="es-EC" altLang="es-EC" sz="2800" b="1" dirty="0">
                <a:solidFill>
                  <a:srgbClr val="4B3DA7"/>
                </a:solidFill>
                <a:latin typeface="Arial"/>
                <a:cs typeface="Arial"/>
                <a:sym typeface="Arial"/>
              </a:rPr>
              <a:t>Panorama General de las Empresas Públicas de la Función Ejecutiva</a:t>
            </a:r>
            <a:endParaRPr lang="es-EC" sz="2800" dirty="0">
              <a:solidFill>
                <a:srgbClr val="2D2D93"/>
              </a:solidFill>
              <a:latin typeface="Barlow Condensed Medium" pitchFamily="2" charset="77"/>
            </a:endParaRPr>
          </a:p>
        </p:txBody>
      </p:sp>
      <p:pic>
        <p:nvPicPr>
          <p:cNvPr id="11" name="Imagen 10">
            <a:extLst>
              <a:ext uri="{FF2B5EF4-FFF2-40B4-BE49-F238E27FC236}">
                <a16:creationId xmlns:a16="http://schemas.microsoft.com/office/drawing/2014/main" id="{1AF98006-33B9-E357-73E4-D06CA1F82FB1}"/>
              </a:ext>
            </a:extLst>
          </p:cNvPr>
          <p:cNvPicPr>
            <a:picLocks noChangeAspect="1"/>
          </p:cNvPicPr>
          <p:nvPr/>
        </p:nvPicPr>
        <p:blipFill>
          <a:blip r:embed="rId5"/>
          <a:srcRect l="24767"/>
          <a:stretch/>
        </p:blipFill>
        <p:spPr>
          <a:xfrm>
            <a:off x="3902529" y="5411798"/>
            <a:ext cx="1979261" cy="652808"/>
          </a:xfrm>
          <a:prstGeom prst="rect">
            <a:avLst/>
          </a:prstGeom>
        </p:spPr>
      </p:pic>
      <p:sp>
        <p:nvSpPr>
          <p:cNvPr id="12" name="CuadroTexto 11">
            <a:extLst>
              <a:ext uri="{FF2B5EF4-FFF2-40B4-BE49-F238E27FC236}">
                <a16:creationId xmlns:a16="http://schemas.microsoft.com/office/drawing/2014/main" id="{11743226-946C-C63B-5380-EBF68F79D75B}"/>
              </a:ext>
            </a:extLst>
          </p:cNvPr>
          <p:cNvSpPr txBox="1"/>
          <p:nvPr/>
        </p:nvSpPr>
        <p:spPr>
          <a:xfrm>
            <a:off x="5978977" y="5418275"/>
            <a:ext cx="2837089" cy="646331"/>
          </a:xfrm>
          <a:prstGeom prst="rect">
            <a:avLst/>
          </a:prstGeom>
          <a:noFill/>
        </p:spPr>
        <p:txBody>
          <a:bodyPr wrap="square" rtlCol="0">
            <a:spAutoFit/>
          </a:bodyPr>
          <a:lstStyle/>
          <a:p>
            <a:r>
              <a:rPr lang="es-EC" dirty="0">
                <a:solidFill>
                  <a:schemeClr val="bg1"/>
                </a:solidFill>
                <a:latin typeface="Barlow Condensed Medium" pitchFamily="2" charset="77"/>
              </a:rPr>
              <a:t>Ministerio de Economía</a:t>
            </a:r>
          </a:p>
          <a:p>
            <a:r>
              <a:rPr lang="es-ES" dirty="0">
                <a:solidFill>
                  <a:schemeClr val="bg1"/>
                </a:solidFill>
                <a:latin typeface="Barlow Condensed Medium" pitchFamily="2" charset="77"/>
              </a:rPr>
              <a:t>Y Finanzas</a:t>
            </a:r>
            <a:endParaRPr lang="es-EC" dirty="0">
              <a:solidFill>
                <a:schemeClr val="bg1"/>
              </a:solidFill>
              <a:latin typeface="Barlow Condensed Medium" pitchFamily="2" charset="77"/>
            </a:endParaRPr>
          </a:p>
        </p:txBody>
      </p:sp>
    </p:spTree>
    <p:extLst>
      <p:ext uri="{BB962C8B-B14F-4D97-AF65-F5344CB8AC3E}">
        <p14:creationId xmlns:p14="http://schemas.microsoft.com/office/powerpoint/2010/main" val="800200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46102" y="6136380"/>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190651" y="6211669"/>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75896"/>
            <a:ext cx="1010400" cy="426965"/>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010400" y="195139"/>
            <a:ext cx="11181600" cy="400110"/>
          </a:xfrm>
          <a:prstGeom prst="rect">
            <a:avLst/>
          </a:prstGeom>
          <a:noFill/>
        </p:spPr>
        <p:txBody>
          <a:bodyPr wrap="square" rtlCol="0">
            <a:spAutoFit/>
          </a:bodyPr>
          <a:lstStyle/>
          <a:p>
            <a:pPr lvl="0">
              <a:buSzPts val="2000"/>
            </a:pPr>
            <a:r>
              <a:rPr lang="es-EC" altLang="es-EC" sz="2000" b="1" dirty="0">
                <a:solidFill>
                  <a:srgbClr val="4B3DA7"/>
                </a:solidFill>
                <a:latin typeface="Arial"/>
                <a:cs typeface="Arial"/>
              </a:rPr>
              <a:t>2. </a:t>
            </a:r>
            <a:r>
              <a:rPr lang="es-EC" altLang="es-EC" sz="2000" b="1" dirty="0">
                <a:solidFill>
                  <a:srgbClr val="4B3DA7"/>
                </a:solidFill>
                <a:latin typeface="Arial"/>
                <a:cs typeface="Arial"/>
                <a:sym typeface="Arial"/>
              </a:rPr>
              <a:t>Panorama General de las Empresas Públicas de la Función Ejecutiva</a:t>
            </a:r>
            <a:endParaRPr lang="es-EC" sz="2000" b="1" dirty="0">
              <a:solidFill>
                <a:srgbClr val="4B3DA7"/>
              </a:solidFill>
              <a:latin typeface="Arial"/>
              <a:cs typeface="Arial"/>
              <a:sym typeface="Arial"/>
            </a:endParaRPr>
          </a:p>
        </p:txBody>
      </p:sp>
      <p:pic>
        <p:nvPicPr>
          <p:cNvPr id="7" name="Imagen 36">
            <a:extLst>
              <a:ext uri="{FF2B5EF4-FFF2-40B4-BE49-F238E27FC236}">
                <a16:creationId xmlns:a16="http://schemas.microsoft.com/office/drawing/2014/main" id="{6FF6DE82-1031-4C9F-808E-FC1CEEE6D3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51401"/>
          <a:stretch>
            <a:fillRect/>
          </a:stretch>
        </p:blipFill>
        <p:spPr bwMode="auto">
          <a:xfrm>
            <a:off x="2758549" y="1464768"/>
            <a:ext cx="588896" cy="49950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8" name="Imagen 37">
            <a:extLst>
              <a:ext uri="{FF2B5EF4-FFF2-40B4-BE49-F238E27FC236}">
                <a16:creationId xmlns:a16="http://schemas.microsoft.com/office/drawing/2014/main" id="{6EAF2300-AA96-4C9E-8BE3-ACA7073D68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51401"/>
          <a:stretch>
            <a:fillRect/>
          </a:stretch>
        </p:blipFill>
        <p:spPr bwMode="auto">
          <a:xfrm>
            <a:off x="5591152" y="1455559"/>
            <a:ext cx="587974" cy="49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28">
            <a:extLst>
              <a:ext uri="{FF2B5EF4-FFF2-40B4-BE49-F238E27FC236}">
                <a16:creationId xmlns:a16="http://schemas.microsoft.com/office/drawing/2014/main" id="{D80DA95A-4DFC-4846-9C9B-B441CC6B10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9707" y="1432909"/>
            <a:ext cx="355577" cy="55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a:extLst>
              <a:ext uri="{FF2B5EF4-FFF2-40B4-BE49-F238E27FC236}">
                <a16:creationId xmlns:a16="http://schemas.microsoft.com/office/drawing/2014/main" id="{2D483B63-D082-44A6-9F10-28EAF47ECE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5069" y="1445654"/>
            <a:ext cx="355577" cy="55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0">
            <a:extLst>
              <a:ext uri="{FF2B5EF4-FFF2-40B4-BE49-F238E27FC236}">
                <a16:creationId xmlns:a16="http://schemas.microsoft.com/office/drawing/2014/main" id="{2B440E84-F302-4BD4-8F66-FEDE686AC4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51401"/>
          <a:stretch>
            <a:fillRect/>
          </a:stretch>
        </p:blipFill>
        <p:spPr bwMode="auto">
          <a:xfrm>
            <a:off x="8427328" y="1415404"/>
            <a:ext cx="646082" cy="54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a:extLst>
              <a:ext uri="{FF2B5EF4-FFF2-40B4-BE49-F238E27FC236}">
                <a16:creationId xmlns:a16="http://schemas.microsoft.com/office/drawing/2014/main" id="{D621A3E0-7F9A-4F64-AD8E-F9CBCDC0A3F4}"/>
              </a:ext>
            </a:extLst>
          </p:cNvPr>
          <p:cNvSpPr/>
          <p:nvPr/>
        </p:nvSpPr>
        <p:spPr>
          <a:xfrm>
            <a:off x="2278604" y="913188"/>
            <a:ext cx="1548786" cy="338554"/>
          </a:xfrm>
          <a:prstGeom prst="rect">
            <a:avLst/>
          </a:prstGeom>
        </p:spPr>
        <p:txBody>
          <a:bodyPr wrap="square">
            <a:spAutoFit/>
          </a:bodyPr>
          <a:lstStyle/>
          <a:p>
            <a:pPr algn="ctr" eaLnBrk="1" hangingPunct="1">
              <a:defRPr/>
            </a:pPr>
            <a:r>
              <a:rPr lang="es-EC" altLang="es-EC" sz="1600" b="1" dirty="0">
                <a:solidFill>
                  <a:srgbClr val="5EA3C0"/>
                </a:solidFill>
                <a:latin typeface="+mn-lt"/>
              </a:rPr>
              <a:t>7 </a:t>
            </a:r>
            <a:r>
              <a:rPr lang="es-EC" altLang="es-EC" sz="1400" b="1" dirty="0">
                <a:solidFill>
                  <a:schemeClr val="bg2">
                    <a:lumMod val="25000"/>
                  </a:schemeClr>
                </a:solidFill>
                <a:latin typeface="+mn-lt"/>
              </a:rPr>
              <a:t>Extintas</a:t>
            </a:r>
            <a:endParaRPr lang="es-EC" sz="1600" b="1" dirty="0">
              <a:latin typeface="+mn-lt"/>
            </a:endParaRPr>
          </a:p>
        </p:txBody>
      </p:sp>
      <p:sp>
        <p:nvSpPr>
          <p:cNvPr id="13" name="Rectángulo 12">
            <a:extLst>
              <a:ext uri="{FF2B5EF4-FFF2-40B4-BE49-F238E27FC236}">
                <a16:creationId xmlns:a16="http://schemas.microsoft.com/office/drawing/2014/main" id="{292B75C0-FEC4-4B37-8549-738E37140CDD}"/>
              </a:ext>
            </a:extLst>
          </p:cNvPr>
          <p:cNvSpPr/>
          <p:nvPr/>
        </p:nvSpPr>
        <p:spPr>
          <a:xfrm>
            <a:off x="4877125" y="952361"/>
            <a:ext cx="1970593" cy="338554"/>
          </a:xfrm>
          <a:prstGeom prst="rect">
            <a:avLst/>
          </a:prstGeom>
        </p:spPr>
        <p:txBody>
          <a:bodyPr wrap="square">
            <a:spAutoFit/>
          </a:bodyPr>
          <a:lstStyle/>
          <a:p>
            <a:pPr algn="ctr" eaLnBrk="1" hangingPunct="1">
              <a:defRPr/>
            </a:pPr>
            <a:r>
              <a:rPr lang="es-EC" altLang="es-EC" sz="1600" b="1" dirty="0">
                <a:solidFill>
                  <a:srgbClr val="5EA3C0"/>
                </a:solidFill>
                <a:latin typeface="+mn-lt"/>
              </a:rPr>
              <a:t>6 </a:t>
            </a:r>
            <a:r>
              <a:rPr lang="es-EC" altLang="es-EC" sz="1400" b="1" dirty="0">
                <a:solidFill>
                  <a:schemeClr val="tx1"/>
                </a:solidFill>
                <a:latin typeface="+mn-lt"/>
              </a:rPr>
              <a:t>En</a:t>
            </a:r>
            <a:r>
              <a:rPr lang="es-EC" altLang="es-EC" sz="1600" b="1" dirty="0">
                <a:solidFill>
                  <a:schemeClr val="tx1"/>
                </a:solidFill>
                <a:latin typeface="+mn-lt"/>
              </a:rPr>
              <a:t> </a:t>
            </a:r>
            <a:r>
              <a:rPr lang="es-EC" altLang="es-EC" sz="1400" b="1" dirty="0">
                <a:solidFill>
                  <a:schemeClr val="tx1"/>
                </a:solidFill>
                <a:latin typeface="+mn-lt"/>
              </a:rPr>
              <a:t>L</a:t>
            </a:r>
            <a:r>
              <a:rPr lang="es-EC" altLang="es-EC" sz="1400" b="1" dirty="0">
                <a:solidFill>
                  <a:schemeClr val="bg2">
                    <a:lumMod val="25000"/>
                  </a:schemeClr>
                </a:solidFill>
                <a:latin typeface="+mn-lt"/>
              </a:rPr>
              <a:t>iquidación</a:t>
            </a:r>
            <a:r>
              <a:rPr lang="es-EC" altLang="es-EC" sz="1600" b="1" dirty="0">
                <a:solidFill>
                  <a:schemeClr val="bg2">
                    <a:lumMod val="25000"/>
                  </a:schemeClr>
                </a:solidFill>
                <a:latin typeface="+mn-lt"/>
              </a:rPr>
              <a:t> </a:t>
            </a:r>
            <a:endParaRPr lang="es-EC" sz="1600" b="1" dirty="0">
              <a:latin typeface="+mn-lt"/>
            </a:endParaRPr>
          </a:p>
        </p:txBody>
      </p:sp>
      <p:sp>
        <p:nvSpPr>
          <p:cNvPr id="14" name="Rectángulo 13">
            <a:extLst>
              <a:ext uri="{FF2B5EF4-FFF2-40B4-BE49-F238E27FC236}">
                <a16:creationId xmlns:a16="http://schemas.microsoft.com/office/drawing/2014/main" id="{95B2B5DD-07BE-45BA-813F-8B238F7118EA}"/>
              </a:ext>
            </a:extLst>
          </p:cNvPr>
          <p:cNvSpPr/>
          <p:nvPr/>
        </p:nvSpPr>
        <p:spPr>
          <a:xfrm>
            <a:off x="7792807" y="946346"/>
            <a:ext cx="1690214" cy="338554"/>
          </a:xfrm>
          <a:prstGeom prst="rect">
            <a:avLst/>
          </a:prstGeom>
        </p:spPr>
        <p:txBody>
          <a:bodyPr wrap="square">
            <a:spAutoFit/>
          </a:bodyPr>
          <a:lstStyle/>
          <a:p>
            <a:pPr algn="ctr" eaLnBrk="1" hangingPunct="1">
              <a:defRPr/>
            </a:pPr>
            <a:r>
              <a:rPr lang="es-EC" altLang="es-EC" sz="1600" b="1" dirty="0">
                <a:solidFill>
                  <a:srgbClr val="5EA3C0"/>
                </a:solidFill>
                <a:latin typeface="+mn-lt"/>
              </a:rPr>
              <a:t>11 </a:t>
            </a:r>
            <a:r>
              <a:rPr lang="es-EC" altLang="es-EC" sz="1400" b="1" dirty="0">
                <a:solidFill>
                  <a:schemeClr val="bg2">
                    <a:lumMod val="25000"/>
                  </a:schemeClr>
                </a:solidFill>
                <a:latin typeface="+mn-lt"/>
              </a:rPr>
              <a:t>Activas</a:t>
            </a:r>
            <a:endParaRPr lang="es-EC" sz="1600" b="1" dirty="0">
              <a:latin typeface="+mn-lt"/>
            </a:endParaRPr>
          </a:p>
        </p:txBody>
      </p:sp>
      <p:pic>
        <p:nvPicPr>
          <p:cNvPr id="17" name="13 Imagen">
            <a:extLst>
              <a:ext uri="{FF2B5EF4-FFF2-40B4-BE49-F238E27FC236}">
                <a16:creationId xmlns:a16="http://schemas.microsoft.com/office/drawing/2014/main" id="{F8290213-06C3-4020-9404-7B0F01F0046F}"/>
              </a:ext>
            </a:extLst>
          </p:cNvPr>
          <p:cNvPicPr/>
          <p:nvPr/>
        </p:nvPicPr>
        <p:blipFill>
          <a:blip r:embed="rId7" cstate="print"/>
          <a:srcRect/>
          <a:stretch>
            <a:fillRect/>
          </a:stretch>
        </p:blipFill>
        <p:spPr bwMode="auto">
          <a:xfrm>
            <a:off x="8414931" y="3654591"/>
            <a:ext cx="805499" cy="360184"/>
          </a:xfrm>
          <a:prstGeom prst="rect">
            <a:avLst/>
          </a:prstGeom>
          <a:noFill/>
          <a:ln w="9525">
            <a:noFill/>
            <a:miter lim="800000"/>
            <a:headEnd/>
            <a:tailEnd/>
          </a:ln>
        </p:spPr>
      </p:pic>
      <p:pic>
        <p:nvPicPr>
          <p:cNvPr id="19" name="Picture 4">
            <a:extLst>
              <a:ext uri="{FF2B5EF4-FFF2-40B4-BE49-F238E27FC236}">
                <a16:creationId xmlns:a16="http://schemas.microsoft.com/office/drawing/2014/main" id="{1B2A2410-D250-48ED-BCEA-15AC80A90FF9}"/>
              </a:ext>
            </a:extLst>
          </p:cNvPr>
          <p:cNvPicPr>
            <a:picLocks noChangeAspect="1" noChangeArrowheads="1"/>
          </p:cNvPicPr>
          <p:nvPr/>
        </p:nvPicPr>
        <p:blipFill>
          <a:blip r:embed="rId8" cstate="print"/>
          <a:srcRect t="19080" b="23679"/>
          <a:stretch>
            <a:fillRect/>
          </a:stretch>
        </p:blipFill>
        <p:spPr bwMode="auto">
          <a:xfrm>
            <a:off x="9326351" y="3993650"/>
            <a:ext cx="727370" cy="486523"/>
          </a:xfrm>
          <a:prstGeom prst="rect">
            <a:avLst/>
          </a:prstGeom>
          <a:noFill/>
          <a:ln>
            <a:noFill/>
          </a:ln>
        </p:spPr>
      </p:pic>
      <p:pic>
        <p:nvPicPr>
          <p:cNvPr id="20" name="Imagen 19">
            <a:extLst>
              <a:ext uri="{FF2B5EF4-FFF2-40B4-BE49-F238E27FC236}">
                <a16:creationId xmlns:a16="http://schemas.microsoft.com/office/drawing/2014/main" id="{5CEF0688-9561-418A-9F2A-933FF0F04260}"/>
              </a:ext>
            </a:extLst>
          </p:cNvPr>
          <p:cNvPicPr>
            <a:picLocks noChangeAspect="1"/>
          </p:cNvPicPr>
          <p:nvPr/>
        </p:nvPicPr>
        <p:blipFill>
          <a:blip r:embed="rId9"/>
          <a:stretch>
            <a:fillRect/>
          </a:stretch>
        </p:blipFill>
        <p:spPr>
          <a:xfrm>
            <a:off x="7973325" y="2745525"/>
            <a:ext cx="820691" cy="438092"/>
          </a:xfrm>
          <a:prstGeom prst="rect">
            <a:avLst/>
          </a:prstGeom>
          <a:ln w="19050">
            <a:noFill/>
          </a:ln>
        </p:spPr>
      </p:pic>
      <p:pic>
        <p:nvPicPr>
          <p:cNvPr id="21" name="11 Imagen">
            <a:extLst>
              <a:ext uri="{FF2B5EF4-FFF2-40B4-BE49-F238E27FC236}">
                <a16:creationId xmlns:a16="http://schemas.microsoft.com/office/drawing/2014/main" id="{6D3D34DE-08B1-47BB-9E9E-502656802E63}"/>
              </a:ext>
            </a:extLst>
          </p:cNvPr>
          <p:cNvPicPr>
            <a:picLocks noChangeAspect="1" noChangeArrowheads="1"/>
          </p:cNvPicPr>
          <p:nvPr/>
        </p:nvPicPr>
        <p:blipFill>
          <a:blip r:embed="rId10" cstate="print"/>
          <a:srcRect/>
          <a:stretch>
            <a:fillRect/>
          </a:stretch>
        </p:blipFill>
        <p:spPr bwMode="auto">
          <a:xfrm>
            <a:off x="9270596" y="3050937"/>
            <a:ext cx="682762" cy="376934"/>
          </a:xfrm>
          <a:prstGeom prst="rect">
            <a:avLst/>
          </a:prstGeom>
          <a:noFill/>
          <a:ln w="9525">
            <a:noFill/>
            <a:miter lim="800000"/>
            <a:headEnd/>
            <a:tailEnd/>
          </a:ln>
        </p:spPr>
      </p:pic>
      <p:pic>
        <p:nvPicPr>
          <p:cNvPr id="22" name="Imagen 21">
            <a:extLst>
              <a:ext uri="{FF2B5EF4-FFF2-40B4-BE49-F238E27FC236}">
                <a16:creationId xmlns:a16="http://schemas.microsoft.com/office/drawing/2014/main" id="{934F39B1-14A5-4454-AB46-B69F1921097A}"/>
              </a:ext>
            </a:extLst>
          </p:cNvPr>
          <p:cNvPicPr>
            <a:picLocks noChangeAspect="1"/>
          </p:cNvPicPr>
          <p:nvPr/>
        </p:nvPicPr>
        <p:blipFill rotWithShape="1">
          <a:blip r:embed="rId11"/>
          <a:srcRect l="5348"/>
          <a:stretch/>
        </p:blipFill>
        <p:spPr>
          <a:xfrm>
            <a:off x="6096000" y="3407198"/>
            <a:ext cx="814333" cy="579263"/>
          </a:xfrm>
          <a:prstGeom prst="rect">
            <a:avLst/>
          </a:prstGeom>
          <a:ln>
            <a:noFill/>
          </a:ln>
        </p:spPr>
      </p:pic>
      <p:pic>
        <p:nvPicPr>
          <p:cNvPr id="23" name="Picture 2" descr="Resultado de imagen para cnel">
            <a:extLst>
              <a:ext uri="{FF2B5EF4-FFF2-40B4-BE49-F238E27FC236}">
                <a16:creationId xmlns:a16="http://schemas.microsoft.com/office/drawing/2014/main" id="{854B265F-6683-4DFB-9571-AF7FFEBBDD2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28246" y="2845738"/>
            <a:ext cx="734684" cy="515271"/>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n 24">
            <a:extLst>
              <a:ext uri="{FF2B5EF4-FFF2-40B4-BE49-F238E27FC236}">
                <a16:creationId xmlns:a16="http://schemas.microsoft.com/office/drawing/2014/main" id="{B808EC3E-5E7E-481D-BD79-50516BF167B7}"/>
              </a:ext>
            </a:extLst>
          </p:cNvPr>
          <p:cNvPicPr>
            <a:picLocks noChangeAspect="1"/>
          </p:cNvPicPr>
          <p:nvPr/>
        </p:nvPicPr>
        <p:blipFill>
          <a:blip r:embed="rId13"/>
          <a:stretch>
            <a:fillRect/>
          </a:stretch>
        </p:blipFill>
        <p:spPr>
          <a:xfrm>
            <a:off x="8362227" y="3239306"/>
            <a:ext cx="634927" cy="285427"/>
          </a:xfrm>
          <a:prstGeom prst="rect">
            <a:avLst/>
          </a:prstGeom>
        </p:spPr>
      </p:pic>
      <p:pic>
        <p:nvPicPr>
          <p:cNvPr id="26" name="Imagen 25">
            <a:extLst>
              <a:ext uri="{FF2B5EF4-FFF2-40B4-BE49-F238E27FC236}">
                <a16:creationId xmlns:a16="http://schemas.microsoft.com/office/drawing/2014/main" id="{06B1208A-4A50-486B-B4E0-F560DF61F828}"/>
              </a:ext>
            </a:extLst>
          </p:cNvPr>
          <p:cNvPicPr>
            <a:picLocks noChangeAspect="1"/>
          </p:cNvPicPr>
          <p:nvPr/>
        </p:nvPicPr>
        <p:blipFill>
          <a:blip r:embed="rId14"/>
          <a:stretch>
            <a:fillRect/>
          </a:stretch>
        </p:blipFill>
        <p:spPr>
          <a:xfrm>
            <a:off x="1618511" y="2986833"/>
            <a:ext cx="976090" cy="518149"/>
          </a:xfrm>
          <a:prstGeom prst="rect">
            <a:avLst/>
          </a:prstGeom>
        </p:spPr>
      </p:pic>
      <p:pic>
        <p:nvPicPr>
          <p:cNvPr id="27" name="Imagen 26">
            <a:extLst>
              <a:ext uri="{FF2B5EF4-FFF2-40B4-BE49-F238E27FC236}">
                <a16:creationId xmlns:a16="http://schemas.microsoft.com/office/drawing/2014/main" id="{2E31B168-55B5-407B-BF79-1EA4F6FEF9F8}"/>
              </a:ext>
            </a:extLst>
          </p:cNvPr>
          <p:cNvPicPr>
            <a:picLocks noChangeAspect="1"/>
          </p:cNvPicPr>
          <p:nvPr/>
        </p:nvPicPr>
        <p:blipFill>
          <a:blip r:embed="rId15"/>
          <a:stretch>
            <a:fillRect/>
          </a:stretch>
        </p:blipFill>
        <p:spPr>
          <a:xfrm>
            <a:off x="4692124" y="2283612"/>
            <a:ext cx="946640" cy="411168"/>
          </a:xfrm>
          <a:prstGeom prst="rect">
            <a:avLst/>
          </a:prstGeom>
        </p:spPr>
      </p:pic>
      <p:pic>
        <p:nvPicPr>
          <p:cNvPr id="28" name="Picture 6">
            <a:extLst>
              <a:ext uri="{FF2B5EF4-FFF2-40B4-BE49-F238E27FC236}">
                <a16:creationId xmlns:a16="http://schemas.microsoft.com/office/drawing/2014/main" id="{5A908AC5-A938-4338-AF06-5BEC811FC2D2}"/>
              </a:ext>
            </a:extLst>
          </p:cNvPr>
          <p:cNvPicPr>
            <a:picLocks noChangeAspect="1" noChangeArrowheads="1"/>
          </p:cNvPicPr>
          <p:nvPr/>
        </p:nvPicPr>
        <p:blipFill>
          <a:blip r:embed="rId16" cstate="print"/>
          <a:srcRect/>
          <a:stretch>
            <a:fillRect/>
          </a:stretch>
        </p:blipFill>
        <p:spPr bwMode="auto">
          <a:xfrm>
            <a:off x="6055299" y="2775202"/>
            <a:ext cx="720790" cy="487460"/>
          </a:xfrm>
          <a:prstGeom prst="rect">
            <a:avLst/>
          </a:prstGeom>
          <a:noFill/>
          <a:ln w="9525">
            <a:noFill/>
            <a:miter lim="800000"/>
            <a:headEnd/>
            <a:tailEnd/>
          </a:ln>
          <a:effectLst/>
        </p:spPr>
      </p:pic>
      <p:pic>
        <p:nvPicPr>
          <p:cNvPr id="29" name="Picture 4" descr="Proyecto de Educomunicación – ecuador estratégico e.p.">
            <a:extLst>
              <a:ext uri="{FF2B5EF4-FFF2-40B4-BE49-F238E27FC236}">
                <a16:creationId xmlns:a16="http://schemas.microsoft.com/office/drawing/2014/main" id="{CFD4043E-4CF1-4F71-B9F6-E4292098AB34}"/>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562173" y="2966163"/>
            <a:ext cx="653060" cy="65306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
            <a:extLst>
              <a:ext uri="{FF2B5EF4-FFF2-40B4-BE49-F238E27FC236}">
                <a16:creationId xmlns:a16="http://schemas.microsoft.com/office/drawing/2014/main" id="{E17AC4DC-7108-4C88-85A0-A692FDE8DBFF}"/>
              </a:ext>
            </a:extLst>
          </p:cNvPr>
          <p:cNvPicPr>
            <a:picLocks noChangeAspect="1" noChangeArrowheads="1"/>
          </p:cNvPicPr>
          <p:nvPr/>
        </p:nvPicPr>
        <p:blipFill>
          <a:blip r:embed="rId18" cstate="print"/>
          <a:srcRect l="4580" r="3959"/>
          <a:stretch>
            <a:fillRect/>
          </a:stretch>
        </p:blipFill>
        <p:spPr bwMode="auto">
          <a:xfrm>
            <a:off x="4864510" y="3520480"/>
            <a:ext cx="643409" cy="540563"/>
          </a:xfrm>
          <a:prstGeom prst="rect">
            <a:avLst/>
          </a:prstGeom>
          <a:noFill/>
          <a:ln w="9525">
            <a:noFill/>
            <a:miter lim="800000"/>
            <a:headEnd/>
            <a:tailEnd/>
          </a:ln>
        </p:spPr>
      </p:pic>
      <p:pic>
        <p:nvPicPr>
          <p:cNvPr id="31" name="Imagen 30">
            <a:extLst>
              <a:ext uri="{FF2B5EF4-FFF2-40B4-BE49-F238E27FC236}">
                <a16:creationId xmlns:a16="http://schemas.microsoft.com/office/drawing/2014/main" id="{34D501B1-6C0C-49CF-97DD-8A568C58413E}"/>
              </a:ext>
            </a:extLst>
          </p:cNvPr>
          <p:cNvPicPr>
            <a:picLocks noChangeAspect="1"/>
          </p:cNvPicPr>
          <p:nvPr/>
        </p:nvPicPr>
        <p:blipFill>
          <a:blip r:embed="rId19"/>
          <a:stretch>
            <a:fillRect/>
          </a:stretch>
        </p:blipFill>
        <p:spPr>
          <a:xfrm>
            <a:off x="4688818" y="2677328"/>
            <a:ext cx="909368" cy="821209"/>
          </a:xfrm>
          <a:prstGeom prst="rect">
            <a:avLst/>
          </a:prstGeom>
        </p:spPr>
      </p:pic>
      <p:pic>
        <p:nvPicPr>
          <p:cNvPr id="32" name="Imagen 31">
            <a:extLst>
              <a:ext uri="{FF2B5EF4-FFF2-40B4-BE49-F238E27FC236}">
                <a16:creationId xmlns:a16="http://schemas.microsoft.com/office/drawing/2014/main" id="{4B6FA9D1-2079-4D0B-A062-33262AAE8BB6}"/>
              </a:ext>
            </a:extLst>
          </p:cNvPr>
          <p:cNvPicPr>
            <a:picLocks noChangeAspect="1"/>
          </p:cNvPicPr>
          <p:nvPr/>
        </p:nvPicPr>
        <p:blipFill>
          <a:blip r:embed="rId20"/>
          <a:stretch>
            <a:fillRect/>
          </a:stretch>
        </p:blipFill>
        <p:spPr>
          <a:xfrm>
            <a:off x="2087891" y="2314495"/>
            <a:ext cx="772873" cy="554283"/>
          </a:xfrm>
          <a:prstGeom prst="rect">
            <a:avLst/>
          </a:prstGeom>
        </p:spPr>
      </p:pic>
      <p:pic>
        <p:nvPicPr>
          <p:cNvPr id="33" name="Imagen 32">
            <a:extLst>
              <a:ext uri="{FF2B5EF4-FFF2-40B4-BE49-F238E27FC236}">
                <a16:creationId xmlns:a16="http://schemas.microsoft.com/office/drawing/2014/main" id="{E77E1F90-C5E6-481B-94CC-547B520EB985}"/>
              </a:ext>
            </a:extLst>
          </p:cNvPr>
          <p:cNvPicPr>
            <a:picLocks noChangeAspect="1"/>
          </p:cNvPicPr>
          <p:nvPr/>
        </p:nvPicPr>
        <p:blipFill>
          <a:blip r:embed="rId21"/>
          <a:stretch>
            <a:fillRect/>
          </a:stretch>
        </p:blipFill>
        <p:spPr>
          <a:xfrm>
            <a:off x="1811932" y="3619015"/>
            <a:ext cx="1299161" cy="439712"/>
          </a:xfrm>
          <a:prstGeom prst="rect">
            <a:avLst/>
          </a:prstGeom>
        </p:spPr>
      </p:pic>
      <p:pic>
        <p:nvPicPr>
          <p:cNvPr id="34" name="Imagen 33">
            <a:extLst>
              <a:ext uri="{FF2B5EF4-FFF2-40B4-BE49-F238E27FC236}">
                <a16:creationId xmlns:a16="http://schemas.microsoft.com/office/drawing/2014/main" id="{99545624-5138-45E9-A39D-691AFCA0AF74}"/>
              </a:ext>
            </a:extLst>
          </p:cNvPr>
          <p:cNvPicPr>
            <a:picLocks noChangeAspect="1"/>
          </p:cNvPicPr>
          <p:nvPr/>
        </p:nvPicPr>
        <p:blipFill rotWithShape="1">
          <a:blip r:embed="rId22"/>
          <a:srcRect t="23614" b="23145"/>
          <a:stretch/>
        </p:blipFill>
        <p:spPr>
          <a:xfrm>
            <a:off x="3394770" y="2938703"/>
            <a:ext cx="1052404" cy="560307"/>
          </a:xfrm>
          <a:prstGeom prst="rect">
            <a:avLst/>
          </a:prstGeom>
        </p:spPr>
      </p:pic>
      <p:pic>
        <p:nvPicPr>
          <p:cNvPr id="35" name="Imagen 34">
            <a:extLst>
              <a:ext uri="{FF2B5EF4-FFF2-40B4-BE49-F238E27FC236}">
                <a16:creationId xmlns:a16="http://schemas.microsoft.com/office/drawing/2014/main" id="{08BCA15C-5EEF-40CB-91F5-DB5D65AC18C2}"/>
              </a:ext>
            </a:extLst>
          </p:cNvPr>
          <p:cNvPicPr>
            <a:picLocks noChangeAspect="1"/>
          </p:cNvPicPr>
          <p:nvPr/>
        </p:nvPicPr>
        <p:blipFill rotWithShape="1">
          <a:blip r:embed="rId23"/>
          <a:srcRect t="24030" b="23364"/>
          <a:stretch/>
        </p:blipFill>
        <p:spPr>
          <a:xfrm>
            <a:off x="5592705" y="2261554"/>
            <a:ext cx="1538954" cy="500610"/>
          </a:xfrm>
          <a:prstGeom prst="rect">
            <a:avLst/>
          </a:prstGeom>
        </p:spPr>
      </p:pic>
      <p:pic>
        <p:nvPicPr>
          <p:cNvPr id="36" name="Imagen 35">
            <a:extLst>
              <a:ext uri="{FF2B5EF4-FFF2-40B4-BE49-F238E27FC236}">
                <a16:creationId xmlns:a16="http://schemas.microsoft.com/office/drawing/2014/main" id="{279D6ED7-574B-453C-900A-EB1CC61C3471}"/>
              </a:ext>
            </a:extLst>
          </p:cNvPr>
          <p:cNvPicPr>
            <a:picLocks noChangeAspect="1"/>
          </p:cNvPicPr>
          <p:nvPr/>
        </p:nvPicPr>
        <p:blipFill rotWithShape="1">
          <a:blip r:embed="rId24"/>
          <a:srcRect t="28586" b="26000"/>
          <a:stretch/>
        </p:blipFill>
        <p:spPr>
          <a:xfrm>
            <a:off x="3216320" y="2328520"/>
            <a:ext cx="1059565" cy="481178"/>
          </a:xfrm>
          <a:prstGeom prst="rect">
            <a:avLst/>
          </a:prstGeom>
        </p:spPr>
      </p:pic>
      <p:pic>
        <p:nvPicPr>
          <p:cNvPr id="37" name="Imagen 36">
            <a:extLst>
              <a:ext uri="{FF2B5EF4-FFF2-40B4-BE49-F238E27FC236}">
                <a16:creationId xmlns:a16="http://schemas.microsoft.com/office/drawing/2014/main" id="{5268A9F7-B8CC-42B6-99E5-F8A29CD5CF48}"/>
              </a:ext>
            </a:extLst>
          </p:cNvPr>
          <p:cNvPicPr>
            <a:picLocks noChangeAspect="1"/>
          </p:cNvPicPr>
          <p:nvPr/>
        </p:nvPicPr>
        <p:blipFill>
          <a:blip r:embed="rId25"/>
          <a:stretch>
            <a:fillRect/>
          </a:stretch>
        </p:blipFill>
        <p:spPr>
          <a:xfrm>
            <a:off x="7478346" y="2216720"/>
            <a:ext cx="898320" cy="436946"/>
          </a:xfrm>
          <a:prstGeom prst="rect">
            <a:avLst/>
          </a:prstGeom>
        </p:spPr>
      </p:pic>
      <p:pic>
        <p:nvPicPr>
          <p:cNvPr id="38" name="Imagen 37">
            <a:extLst>
              <a:ext uri="{FF2B5EF4-FFF2-40B4-BE49-F238E27FC236}">
                <a16:creationId xmlns:a16="http://schemas.microsoft.com/office/drawing/2014/main" id="{06337ED1-6318-4397-A7AD-F1D9DE9960A8}"/>
              </a:ext>
            </a:extLst>
          </p:cNvPr>
          <p:cNvPicPr>
            <a:picLocks noChangeAspect="1"/>
          </p:cNvPicPr>
          <p:nvPr/>
        </p:nvPicPr>
        <p:blipFill>
          <a:blip r:embed="rId26"/>
          <a:stretch>
            <a:fillRect/>
          </a:stretch>
        </p:blipFill>
        <p:spPr>
          <a:xfrm>
            <a:off x="9427587" y="3494708"/>
            <a:ext cx="501258" cy="414086"/>
          </a:xfrm>
          <a:prstGeom prst="rect">
            <a:avLst/>
          </a:prstGeom>
        </p:spPr>
      </p:pic>
      <p:pic>
        <p:nvPicPr>
          <p:cNvPr id="39" name="Imagen 38">
            <a:extLst>
              <a:ext uri="{FF2B5EF4-FFF2-40B4-BE49-F238E27FC236}">
                <a16:creationId xmlns:a16="http://schemas.microsoft.com/office/drawing/2014/main" id="{CE6B1340-878F-4A1C-8712-A7BFC4B9CA08}"/>
              </a:ext>
            </a:extLst>
          </p:cNvPr>
          <p:cNvPicPr>
            <a:picLocks noChangeAspect="1"/>
          </p:cNvPicPr>
          <p:nvPr/>
        </p:nvPicPr>
        <p:blipFill>
          <a:blip r:embed="rId27"/>
          <a:stretch>
            <a:fillRect/>
          </a:stretch>
        </p:blipFill>
        <p:spPr>
          <a:xfrm>
            <a:off x="3090374" y="3554567"/>
            <a:ext cx="1208346" cy="560233"/>
          </a:xfrm>
          <a:prstGeom prst="rect">
            <a:avLst/>
          </a:prstGeom>
        </p:spPr>
      </p:pic>
      <p:sp>
        <p:nvSpPr>
          <p:cNvPr id="40" name="AutoShape 2" descr="https://www.viviendaydesarrollourbano.gob.ec/wp-content/uploads/Logotipo-COLOR-HORIZONTAL-e1731013205809-1024x257.png">
            <a:extLst>
              <a:ext uri="{FF2B5EF4-FFF2-40B4-BE49-F238E27FC236}">
                <a16:creationId xmlns:a16="http://schemas.microsoft.com/office/drawing/2014/main" id="{56F4B882-5EA6-4293-8A63-409060EBFB21}"/>
              </a:ext>
            </a:extLst>
          </p:cNvPr>
          <p:cNvSpPr>
            <a:spLocks noChangeAspect="1" noChangeArrowheads="1"/>
          </p:cNvSpPr>
          <p:nvPr/>
        </p:nvSpPr>
        <p:spPr bwMode="auto">
          <a:xfrm>
            <a:off x="5976212" y="2808311"/>
            <a:ext cx="285451" cy="285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41" name="AutoShape 4" descr="https://www.viviendaydesarrollourbano.gob.ec/wp-content/uploads/Logotipo-COLOR-HORIZONTAL-e1731013205809-1024x257.png">
            <a:extLst>
              <a:ext uri="{FF2B5EF4-FFF2-40B4-BE49-F238E27FC236}">
                <a16:creationId xmlns:a16="http://schemas.microsoft.com/office/drawing/2014/main" id="{6DE142E1-7D36-42B8-802B-2A3EDADBDDA8}"/>
              </a:ext>
            </a:extLst>
          </p:cNvPr>
          <p:cNvSpPr>
            <a:spLocks noChangeAspect="1" noChangeArrowheads="1"/>
          </p:cNvSpPr>
          <p:nvPr/>
        </p:nvSpPr>
        <p:spPr bwMode="auto">
          <a:xfrm>
            <a:off x="6128612" y="2960711"/>
            <a:ext cx="285451" cy="285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42" name="Imagen 41">
            <a:extLst>
              <a:ext uri="{FF2B5EF4-FFF2-40B4-BE49-F238E27FC236}">
                <a16:creationId xmlns:a16="http://schemas.microsoft.com/office/drawing/2014/main" id="{3F5AEF17-8341-4530-AB6A-1EBECB8B9E06}"/>
              </a:ext>
            </a:extLst>
          </p:cNvPr>
          <p:cNvPicPr>
            <a:picLocks noChangeAspect="1"/>
          </p:cNvPicPr>
          <p:nvPr/>
        </p:nvPicPr>
        <p:blipFill>
          <a:blip r:embed="rId28"/>
          <a:stretch>
            <a:fillRect/>
          </a:stretch>
        </p:blipFill>
        <p:spPr>
          <a:xfrm>
            <a:off x="7324545" y="3906736"/>
            <a:ext cx="1314728" cy="559454"/>
          </a:xfrm>
          <a:prstGeom prst="rect">
            <a:avLst/>
          </a:prstGeom>
        </p:spPr>
      </p:pic>
      <p:cxnSp>
        <p:nvCxnSpPr>
          <p:cNvPr id="43" name="Conector recto 42">
            <a:extLst>
              <a:ext uri="{FF2B5EF4-FFF2-40B4-BE49-F238E27FC236}">
                <a16:creationId xmlns:a16="http://schemas.microsoft.com/office/drawing/2014/main" id="{C76BC81B-59A8-4C8A-B874-10EA7CBC1599}"/>
              </a:ext>
            </a:extLst>
          </p:cNvPr>
          <p:cNvCxnSpPr>
            <a:cxnSpLocks/>
          </p:cNvCxnSpPr>
          <p:nvPr/>
        </p:nvCxnSpPr>
        <p:spPr>
          <a:xfrm>
            <a:off x="1610344" y="2071189"/>
            <a:ext cx="8571891"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Conector recto 43">
            <a:extLst>
              <a:ext uri="{FF2B5EF4-FFF2-40B4-BE49-F238E27FC236}">
                <a16:creationId xmlns:a16="http://schemas.microsoft.com/office/drawing/2014/main" id="{2309BC7A-5EEF-4ADE-9C00-FEBF507B1596}"/>
              </a:ext>
            </a:extLst>
          </p:cNvPr>
          <p:cNvCxnSpPr>
            <a:cxnSpLocks/>
          </p:cNvCxnSpPr>
          <p:nvPr/>
        </p:nvCxnSpPr>
        <p:spPr>
          <a:xfrm>
            <a:off x="1587766" y="2088249"/>
            <a:ext cx="0" cy="237392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Conector recto 44">
            <a:extLst>
              <a:ext uri="{FF2B5EF4-FFF2-40B4-BE49-F238E27FC236}">
                <a16:creationId xmlns:a16="http://schemas.microsoft.com/office/drawing/2014/main" id="{80C1A151-7EBF-4835-A980-5D427C9DD66F}"/>
              </a:ext>
            </a:extLst>
          </p:cNvPr>
          <p:cNvCxnSpPr>
            <a:cxnSpLocks/>
          </p:cNvCxnSpPr>
          <p:nvPr/>
        </p:nvCxnSpPr>
        <p:spPr>
          <a:xfrm flipV="1">
            <a:off x="1587766" y="4462176"/>
            <a:ext cx="8599047" cy="232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Conector recto 45">
            <a:extLst>
              <a:ext uri="{FF2B5EF4-FFF2-40B4-BE49-F238E27FC236}">
                <a16:creationId xmlns:a16="http://schemas.microsoft.com/office/drawing/2014/main" id="{154A427F-8869-4F49-ACBE-FFB9E83768C7}"/>
              </a:ext>
            </a:extLst>
          </p:cNvPr>
          <p:cNvCxnSpPr>
            <a:cxnSpLocks/>
          </p:cNvCxnSpPr>
          <p:nvPr/>
        </p:nvCxnSpPr>
        <p:spPr>
          <a:xfrm>
            <a:off x="10182235" y="2071189"/>
            <a:ext cx="0" cy="239098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Conector recto 46">
            <a:extLst>
              <a:ext uri="{FF2B5EF4-FFF2-40B4-BE49-F238E27FC236}">
                <a16:creationId xmlns:a16="http://schemas.microsoft.com/office/drawing/2014/main" id="{7D042923-6BA2-4350-976F-1FBEDDB9EF6C}"/>
              </a:ext>
            </a:extLst>
          </p:cNvPr>
          <p:cNvCxnSpPr>
            <a:cxnSpLocks/>
          </p:cNvCxnSpPr>
          <p:nvPr/>
        </p:nvCxnSpPr>
        <p:spPr>
          <a:xfrm>
            <a:off x="4457713" y="2088249"/>
            <a:ext cx="0" cy="234031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Conector recto 47">
            <a:extLst>
              <a:ext uri="{FF2B5EF4-FFF2-40B4-BE49-F238E27FC236}">
                <a16:creationId xmlns:a16="http://schemas.microsoft.com/office/drawing/2014/main" id="{79F1F553-73C7-48FB-A421-EC9627C3DFAA}"/>
              </a:ext>
            </a:extLst>
          </p:cNvPr>
          <p:cNvCxnSpPr>
            <a:cxnSpLocks/>
          </p:cNvCxnSpPr>
          <p:nvPr/>
        </p:nvCxnSpPr>
        <p:spPr>
          <a:xfrm>
            <a:off x="7183774" y="2071189"/>
            <a:ext cx="0" cy="236457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1" name="CuadroTexto 70">
            <a:extLst>
              <a:ext uri="{FF2B5EF4-FFF2-40B4-BE49-F238E27FC236}">
                <a16:creationId xmlns:a16="http://schemas.microsoft.com/office/drawing/2014/main" id="{6268B294-DFC1-48B9-A8D8-6DFF55C494F0}"/>
              </a:ext>
            </a:extLst>
          </p:cNvPr>
          <p:cNvSpPr txBox="1"/>
          <p:nvPr/>
        </p:nvSpPr>
        <p:spPr>
          <a:xfrm>
            <a:off x="719168" y="4555880"/>
            <a:ext cx="10191455" cy="1892826"/>
          </a:xfrm>
          <a:prstGeom prst="rect">
            <a:avLst/>
          </a:prstGeom>
          <a:noFill/>
        </p:spPr>
        <p:txBody>
          <a:bodyPr wrap="square" rtlCol="0">
            <a:spAutoFit/>
          </a:bodyPr>
          <a:lstStyle/>
          <a:p>
            <a:pPr algn="just"/>
            <a:r>
              <a:rPr lang="es-MX" sz="900" b="1" dirty="0">
                <a:latin typeface="+mn-lt"/>
              </a:rPr>
              <a:t>Notas:</a:t>
            </a:r>
            <a:endParaRPr lang="es-ES" sz="900" dirty="0">
              <a:latin typeface="+mn-lt"/>
            </a:endParaRPr>
          </a:p>
          <a:p>
            <a:pPr marL="171450" indent="-171450" algn="just">
              <a:buFont typeface="Arial" panose="020B0604020202020204" pitchFamily="34" charset="0"/>
              <a:buChar char="•"/>
            </a:pPr>
            <a:r>
              <a:rPr lang="es-ES" sz="900" dirty="0">
                <a:latin typeface="+mn-lt"/>
              </a:rPr>
              <a:t>Mediante Decretos Ejecutivos 1045, 1055, 1056, 1057, 1058, 1059, 1060, 1062 y 280, se dispuso la Extinción de las Empresa Pública de Entrenamiento para el Alto Rendimiento-CEAR EP; Empresa Pública Correos del Ecuador-CDE EP; Empresa Ferrocarriles de Ecuador, Empresa Pública-FEEP; Empresa Pública de Desarrollo Estratégico Ecuador Estratégico EP; Empresa Pública de Medios Públicos de Comunicación del Ecuador - Medios Públicos EP; Empresa Pública Siembra EP; Empresa Pública TAME Línea Aérea del Ecuador TAME EP y Empresa Pública Unidad Nacional de Almacenamiento UNA EP, respectivamente. </a:t>
            </a:r>
          </a:p>
          <a:p>
            <a:pPr marL="171450" indent="-171450" algn="just">
              <a:buFont typeface="Arial" panose="020B0604020202020204" pitchFamily="34" charset="0"/>
              <a:buChar char="•"/>
            </a:pPr>
            <a:r>
              <a:rPr lang="es-ES" sz="900" dirty="0">
                <a:latin typeface="+mn-lt"/>
              </a:rPr>
              <a:t>En el año 2021 se fusiona EP Petroecuador y Petroamazonas EP (DE Nro. 1121), se crea Comunica EP (DE Nro. 1160) y Servicios Postales EP (DE 1244). </a:t>
            </a:r>
          </a:p>
          <a:p>
            <a:pPr marL="171450" indent="-171450" algn="just">
              <a:buFont typeface="Arial" panose="020B0604020202020204" pitchFamily="34" charset="0"/>
              <a:buChar char="•"/>
            </a:pPr>
            <a:r>
              <a:rPr lang="es-ES" sz="900" dirty="0">
                <a:latin typeface="+mn-lt"/>
              </a:rPr>
              <a:t>Mediante Decreto Ejecutivo Nro. 412 de 4 de octubre de 2024, se dispone el cambio de denominación de la EP Creamos Infraestructura, por Empresa Pública de Vivienda y Desarrollo Urbano EP “EPVDU”</a:t>
            </a:r>
            <a:endParaRPr lang="es-MX" sz="900" dirty="0">
              <a:latin typeface="+mn-lt"/>
            </a:endParaRPr>
          </a:p>
          <a:p>
            <a:pPr marL="171450" indent="-171450" algn="just">
              <a:buFont typeface="Arial" panose="020B0604020202020204" pitchFamily="34" charset="0"/>
              <a:buChar char="•"/>
            </a:pPr>
            <a:r>
              <a:rPr lang="es-MX" sz="900" dirty="0">
                <a:latin typeface="+mn-lt"/>
              </a:rPr>
              <a:t>Mediante Decreto Ejecutivo Nro. 184 de 27 de febrero de 2024, se dispuso la liquidación y extinción de EMCO EP.</a:t>
            </a:r>
          </a:p>
          <a:p>
            <a:pPr marL="171450" indent="-171450" algn="just">
              <a:buFont typeface="Arial" panose="020B0604020202020204" pitchFamily="34" charset="0"/>
              <a:buChar char="•"/>
            </a:pPr>
            <a:r>
              <a:rPr lang="es-MX" sz="900" dirty="0"/>
              <a:t>Con Decreto Ejecutivo Nro. 280 de 16 de enero de 2026, se dispuso la extinción de la Empresa Pública Santa Bárbara EP</a:t>
            </a:r>
          </a:p>
          <a:p>
            <a:pPr marL="171450" indent="-171450" algn="just">
              <a:buFont typeface="Arial" panose="020B0604020202020204" pitchFamily="34" charset="0"/>
              <a:buChar char="•"/>
            </a:pPr>
            <a:r>
              <a:rPr lang="es-ES" sz="900" dirty="0"/>
              <a:t>El 22 de mayo de 2026, con Decreto Ejecutivo Nro. 393 se crea </a:t>
            </a:r>
            <a:r>
              <a:rPr lang="es-MX" sz="900" dirty="0"/>
              <a:t>Empresa Pública de Abastecimiento, Infraestructura y Logística en Salud AIL EP.</a:t>
            </a:r>
          </a:p>
          <a:p>
            <a:pPr marL="171450" indent="-171450" algn="just">
              <a:buFont typeface="Arial" panose="020B0604020202020204" pitchFamily="34" charset="0"/>
              <a:buChar char="•"/>
            </a:pPr>
            <a:r>
              <a:rPr lang="es-MX" sz="900" dirty="0"/>
              <a:t>Con Decreto Ejecutivo Nro. 395 de 28 de mayo de 2026, se dispuso la fusión de la Empresa Pública Astilleros Navales Ecuatorianos – ASTINAVE EP a la Empresa Pública Flota Petrolera Ecuatoriana – EP FLOPEC, que posterior al 25 de noviembre de 2026, pasará a denominarse Empresa Pública Ecuador Marítimo – ECUMAR EP.</a:t>
            </a:r>
            <a:endParaRPr lang="es-ES" sz="900" dirty="0"/>
          </a:p>
          <a:p>
            <a:pPr marL="171450" indent="-171450" algn="just">
              <a:buFont typeface="Arial" panose="020B0604020202020204" pitchFamily="34" charset="0"/>
              <a:buChar char="•"/>
            </a:pPr>
            <a:endParaRPr lang="es-MX" sz="900" dirty="0">
              <a:latin typeface="+mn-lt"/>
            </a:endParaRPr>
          </a:p>
          <a:p>
            <a:pPr algn="just"/>
            <a:r>
              <a:rPr lang="es-MX" sz="900" b="1" dirty="0">
                <a:latin typeface="+mn-lt"/>
              </a:rPr>
              <a:t>Fuente: </a:t>
            </a:r>
            <a:r>
              <a:rPr lang="es-MX" sz="900" dirty="0">
                <a:latin typeface="+mn-lt"/>
              </a:rPr>
              <a:t>Registro Oficial</a:t>
            </a:r>
            <a:endParaRPr lang="es-MX" sz="900" b="1" dirty="0">
              <a:latin typeface="+mn-lt"/>
            </a:endParaRPr>
          </a:p>
        </p:txBody>
      </p:sp>
      <p:pic>
        <p:nvPicPr>
          <p:cNvPr id="6" name="Imagen 5">
            <a:extLst>
              <a:ext uri="{FF2B5EF4-FFF2-40B4-BE49-F238E27FC236}">
                <a16:creationId xmlns:a16="http://schemas.microsoft.com/office/drawing/2014/main" id="{C0CFCD71-DEF8-42F1-9E39-C9E020A82EFE}"/>
              </a:ext>
            </a:extLst>
          </p:cNvPr>
          <p:cNvPicPr>
            <a:picLocks noChangeAspect="1"/>
          </p:cNvPicPr>
          <p:nvPr/>
        </p:nvPicPr>
        <p:blipFill>
          <a:blip r:embed="rId29"/>
          <a:stretch>
            <a:fillRect/>
          </a:stretch>
        </p:blipFill>
        <p:spPr>
          <a:xfrm>
            <a:off x="7270409" y="3402633"/>
            <a:ext cx="1062441" cy="510964"/>
          </a:xfrm>
          <a:prstGeom prst="rect">
            <a:avLst/>
          </a:prstGeom>
        </p:spPr>
      </p:pic>
      <p:grpSp>
        <p:nvGrpSpPr>
          <p:cNvPr id="64" name="Grupo 63">
            <a:extLst>
              <a:ext uri="{FF2B5EF4-FFF2-40B4-BE49-F238E27FC236}">
                <a16:creationId xmlns:a16="http://schemas.microsoft.com/office/drawing/2014/main" id="{24F2840C-CFB5-4860-BD17-1178AF743A06}"/>
              </a:ext>
            </a:extLst>
          </p:cNvPr>
          <p:cNvGrpSpPr/>
          <p:nvPr/>
        </p:nvGrpSpPr>
        <p:grpSpPr>
          <a:xfrm>
            <a:off x="8701623" y="2199107"/>
            <a:ext cx="1398986" cy="761604"/>
            <a:chOff x="8566992" y="2108547"/>
            <a:chExt cx="1398986" cy="761604"/>
          </a:xfrm>
        </p:grpSpPr>
        <p:pic>
          <p:nvPicPr>
            <p:cNvPr id="18" name="Imagen 17">
              <a:extLst>
                <a:ext uri="{FF2B5EF4-FFF2-40B4-BE49-F238E27FC236}">
                  <a16:creationId xmlns:a16="http://schemas.microsoft.com/office/drawing/2014/main" id="{D0B2D141-FF87-4F91-858F-1E3480C5FE0E}"/>
                </a:ext>
              </a:extLst>
            </p:cNvPr>
            <p:cNvPicPr>
              <a:picLocks noChangeAspect="1"/>
            </p:cNvPicPr>
            <p:nvPr/>
          </p:nvPicPr>
          <p:blipFill>
            <a:blip r:embed="rId30"/>
            <a:stretch>
              <a:fillRect/>
            </a:stretch>
          </p:blipFill>
          <p:spPr>
            <a:xfrm>
              <a:off x="9445228" y="2597156"/>
              <a:ext cx="373499" cy="218665"/>
            </a:xfrm>
            <a:prstGeom prst="rect">
              <a:avLst/>
            </a:prstGeom>
            <a:ln>
              <a:noFill/>
            </a:ln>
          </p:spPr>
        </p:pic>
        <p:pic>
          <p:nvPicPr>
            <p:cNvPr id="24" name="Imagen 23">
              <a:extLst>
                <a:ext uri="{FF2B5EF4-FFF2-40B4-BE49-F238E27FC236}">
                  <a16:creationId xmlns:a16="http://schemas.microsoft.com/office/drawing/2014/main" id="{44DBC354-930D-407E-B014-167C71205508}"/>
                </a:ext>
              </a:extLst>
            </p:cNvPr>
            <p:cNvPicPr>
              <a:picLocks noChangeAspect="1"/>
            </p:cNvPicPr>
            <p:nvPr/>
          </p:nvPicPr>
          <p:blipFill rotWithShape="1">
            <a:blip r:embed="rId31"/>
            <a:srcRect t="14467"/>
            <a:stretch/>
          </p:blipFill>
          <p:spPr>
            <a:xfrm>
              <a:off x="8803678" y="2555869"/>
              <a:ext cx="617585" cy="314282"/>
            </a:xfrm>
            <a:prstGeom prst="rect">
              <a:avLst/>
            </a:prstGeom>
            <a:ln w="19050">
              <a:noFill/>
            </a:ln>
          </p:spPr>
        </p:pic>
        <p:pic>
          <p:nvPicPr>
            <p:cNvPr id="4" name="Imagen 3">
              <a:extLst>
                <a:ext uri="{FF2B5EF4-FFF2-40B4-BE49-F238E27FC236}">
                  <a16:creationId xmlns:a16="http://schemas.microsoft.com/office/drawing/2014/main" id="{70D0CB39-C1FD-4E7E-B13C-8C29B4EAA3F7}"/>
                </a:ext>
              </a:extLst>
            </p:cNvPr>
            <p:cNvPicPr>
              <a:picLocks noChangeAspect="1"/>
            </p:cNvPicPr>
            <p:nvPr/>
          </p:nvPicPr>
          <p:blipFill>
            <a:blip r:embed="rId32"/>
            <a:stretch>
              <a:fillRect/>
            </a:stretch>
          </p:blipFill>
          <p:spPr>
            <a:xfrm>
              <a:off x="8566992" y="2108547"/>
              <a:ext cx="1398986" cy="456728"/>
            </a:xfrm>
            <a:prstGeom prst="rect">
              <a:avLst/>
            </a:prstGeom>
          </p:spPr>
        </p:pic>
      </p:grpSp>
      <p:sp>
        <p:nvSpPr>
          <p:cNvPr id="63" name="Rectángulo 62">
            <a:extLst>
              <a:ext uri="{FF2B5EF4-FFF2-40B4-BE49-F238E27FC236}">
                <a16:creationId xmlns:a16="http://schemas.microsoft.com/office/drawing/2014/main" id="{1C3A805C-1752-4695-9C18-A4115B1F3943}"/>
              </a:ext>
            </a:extLst>
          </p:cNvPr>
          <p:cNvSpPr/>
          <p:nvPr/>
        </p:nvSpPr>
        <p:spPr>
          <a:xfrm>
            <a:off x="8751621" y="2154281"/>
            <a:ext cx="1355659" cy="772836"/>
          </a:xfrm>
          <a:prstGeom prst="rect">
            <a:avLst/>
          </a:prstGeom>
          <a:noFill/>
          <a:ln w="127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083953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3"/>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4"/>
          <a:srcRect l="53416"/>
          <a:stretch/>
        </p:blipFill>
        <p:spPr>
          <a:xfrm>
            <a:off x="0" y="275896"/>
            <a:ext cx="1010400" cy="426965"/>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5"/>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010400" y="195139"/>
            <a:ext cx="11181600" cy="400110"/>
          </a:xfrm>
          <a:prstGeom prst="rect">
            <a:avLst/>
          </a:prstGeom>
          <a:noFill/>
        </p:spPr>
        <p:txBody>
          <a:bodyPr wrap="square" rtlCol="0">
            <a:spAutoFit/>
          </a:bodyPr>
          <a:lstStyle/>
          <a:p>
            <a:pPr lvl="0">
              <a:buSzPts val="2000"/>
            </a:pPr>
            <a:r>
              <a:rPr lang="es-EC" altLang="es-EC" sz="2000" b="1" dirty="0">
                <a:solidFill>
                  <a:srgbClr val="4B3DA7"/>
                </a:solidFill>
                <a:latin typeface="Arial"/>
                <a:cs typeface="Arial"/>
              </a:rPr>
              <a:t>2. </a:t>
            </a:r>
            <a:r>
              <a:rPr lang="es-EC" altLang="es-EC" sz="2000" b="1" dirty="0">
                <a:solidFill>
                  <a:srgbClr val="4B3DA7"/>
                </a:solidFill>
                <a:latin typeface="Arial"/>
                <a:cs typeface="Arial"/>
                <a:sym typeface="Arial"/>
              </a:rPr>
              <a:t>Panorama General de las Empresas Públicas de la Función Ejecutiva Activas</a:t>
            </a:r>
            <a:endParaRPr lang="es-EC" sz="2000" b="1" dirty="0">
              <a:solidFill>
                <a:srgbClr val="4B3DA7"/>
              </a:solidFill>
              <a:latin typeface="Arial"/>
              <a:cs typeface="Arial"/>
              <a:sym typeface="Arial"/>
            </a:endParaRPr>
          </a:p>
        </p:txBody>
      </p:sp>
      <p:pic>
        <p:nvPicPr>
          <p:cNvPr id="9" name="Imagen 28">
            <a:extLst>
              <a:ext uri="{FF2B5EF4-FFF2-40B4-BE49-F238E27FC236}">
                <a16:creationId xmlns:a16="http://schemas.microsoft.com/office/drawing/2014/main" id="{D80DA95A-4DFC-4846-9C9B-B441CC6B10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5919" y="1456306"/>
            <a:ext cx="355577" cy="55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a:extLst>
              <a:ext uri="{FF2B5EF4-FFF2-40B4-BE49-F238E27FC236}">
                <a16:creationId xmlns:a16="http://schemas.microsoft.com/office/drawing/2014/main" id="{2D483B63-D082-44A6-9F10-28EAF47ECE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1281" y="1469051"/>
            <a:ext cx="355577" cy="55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ángulo 11">
            <a:extLst>
              <a:ext uri="{FF2B5EF4-FFF2-40B4-BE49-F238E27FC236}">
                <a16:creationId xmlns:a16="http://schemas.microsoft.com/office/drawing/2014/main" id="{D621A3E0-7F9A-4F64-AD8E-F9CBCDC0A3F4}"/>
              </a:ext>
            </a:extLst>
          </p:cNvPr>
          <p:cNvSpPr/>
          <p:nvPr/>
        </p:nvSpPr>
        <p:spPr>
          <a:xfrm>
            <a:off x="2203153" y="696593"/>
            <a:ext cx="1846388" cy="553998"/>
          </a:xfrm>
          <a:prstGeom prst="rect">
            <a:avLst/>
          </a:prstGeom>
        </p:spPr>
        <p:txBody>
          <a:bodyPr wrap="square">
            <a:spAutoFit/>
          </a:bodyPr>
          <a:lstStyle/>
          <a:p>
            <a:pPr algn="ctr">
              <a:defRPr/>
            </a:pPr>
            <a:r>
              <a:rPr lang="es-EC" altLang="es-EC" sz="1600" b="1" dirty="0">
                <a:solidFill>
                  <a:srgbClr val="5EA3C0"/>
                </a:solidFill>
              </a:rPr>
              <a:t>5</a:t>
            </a:r>
            <a:r>
              <a:rPr lang="es-EC" altLang="es-EC" sz="1600" b="1" dirty="0">
                <a:solidFill>
                  <a:srgbClr val="5EA3C0"/>
                </a:solidFill>
                <a:latin typeface="+mn-lt"/>
              </a:rPr>
              <a:t> </a:t>
            </a:r>
            <a:r>
              <a:rPr lang="es-EC" altLang="es-EC" sz="1400" b="1" dirty="0">
                <a:solidFill>
                  <a:schemeClr val="bg2">
                    <a:lumMod val="25000"/>
                  </a:schemeClr>
                </a:solidFill>
                <a:latin typeface="+mn-lt"/>
              </a:rPr>
              <a:t>Energía, Recursos Renovables y Minería</a:t>
            </a:r>
            <a:endParaRPr lang="es-EC" sz="1600" b="1" dirty="0">
              <a:latin typeface="+mn-lt"/>
            </a:endParaRPr>
          </a:p>
        </p:txBody>
      </p:sp>
      <p:sp>
        <p:nvSpPr>
          <p:cNvPr id="13" name="Rectángulo 12">
            <a:extLst>
              <a:ext uri="{FF2B5EF4-FFF2-40B4-BE49-F238E27FC236}">
                <a16:creationId xmlns:a16="http://schemas.microsoft.com/office/drawing/2014/main" id="{292B75C0-FEC4-4B37-8549-738E37140CDD}"/>
              </a:ext>
            </a:extLst>
          </p:cNvPr>
          <p:cNvSpPr/>
          <p:nvPr/>
        </p:nvSpPr>
        <p:spPr>
          <a:xfrm>
            <a:off x="4801674" y="735766"/>
            <a:ext cx="1970593" cy="553998"/>
          </a:xfrm>
          <a:prstGeom prst="rect">
            <a:avLst/>
          </a:prstGeom>
        </p:spPr>
        <p:txBody>
          <a:bodyPr wrap="square">
            <a:spAutoFit/>
          </a:bodyPr>
          <a:lstStyle/>
          <a:p>
            <a:pPr algn="ctr" eaLnBrk="1" hangingPunct="1">
              <a:defRPr/>
            </a:pPr>
            <a:r>
              <a:rPr lang="es-EC" altLang="es-EC" sz="1600" b="1" dirty="0">
                <a:solidFill>
                  <a:srgbClr val="5EA3C0"/>
                </a:solidFill>
              </a:rPr>
              <a:t>3</a:t>
            </a:r>
            <a:r>
              <a:rPr lang="es-EC" altLang="es-EC" sz="1600" b="1" dirty="0">
                <a:solidFill>
                  <a:srgbClr val="5EA3C0"/>
                </a:solidFill>
                <a:latin typeface="+mn-lt"/>
              </a:rPr>
              <a:t> </a:t>
            </a:r>
            <a:r>
              <a:rPr lang="es-EC" altLang="es-EC" sz="1400" b="1" dirty="0">
                <a:solidFill>
                  <a:schemeClr val="tx1"/>
                </a:solidFill>
                <a:latin typeface="+mn-lt"/>
              </a:rPr>
              <a:t>Telecomunicaciones y mensajería </a:t>
            </a:r>
            <a:endParaRPr lang="es-EC" sz="1600" b="1" dirty="0">
              <a:latin typeface="+mn-lt"/>
            </a:endParaRPr>
          </a:p>
        </p:txBody>
      </p:sp>
      <p:sp>
        <p:nvSpPr>
          <p:cNvPr id="14" name="Rectángulo 13">
            <a:extLst>
              <a:ext uri="{FF2B5EF4-FFF2-40B4-BE49-F238E27FC236}">
                <a16:creationId xmlns:a16="http://schemas.microsoft.com/office/drawing/2014/main" id="{95B2B5DD-07BE-45BA-813F-8B238F7118EA}"/>
              </a:ext>
            </a:extLst>
          </p:cNvPr>
          <p:cNvSpPr/>
          <p:nvPr/>
        </p:nvSpPr>
        <p:spPr>
          <a:xfrm>
            <a:off x="7239641" y="730831"/>
            <a:ext cx="2866228" cy="553998"/>
          </a:xfrm>
          <a:prstGeom prst="rect">
            <a:avLst/>
          </a:prstGeom>
        </p:spPr>
        <p:txBody>
          <a:bodyPr wrap="square">
            <a:spAutoFit/>
          </a:bodyPr>
          <a:lstStyle/>
          <a:p>
            <a:pPr algn="ctr" eaLnBrk="1" hangingPunct="1">
              <a:defRPr/>
            </a:pPr>
            <a:r>
              <a:rPr lang="es-EC" altLang="es-EC" sz="1600" b="1" dirty="0">
                <a:solidFill>
                  <a:srgbClr val="5EA3C0"/>
                </a:solidFill>
                <a:latin typeface="+mn-lt"/>
              </a:rPr>
              <a:t>3 </a:t>
            </a:r>
            <a:r>
              <a:rPr lang="es-EC" altLang="es-EC" sz="1400" b="1" dirty="0">
                <a:solidFill>
                  <a:schemeClr val="bg2">
                    <a:lumMod val="25000"/>
                  </a:schemeClr>
                </a:solidFill>
              </a:rPr>
              <a:t>Infraestructura, Logística y Transporte </a:t>
            </a:r>
            <a:endParaRPr lang="es-EC" sz="1600" b="1" dirty="0">
              <a:latin typeface="+mn-lt"/>
            </a:endParaRPr>
          </a:p>
        </p:txBody>
      </p:sp>
      <p:pic>
        <p:nvPicPr>
          <p:cNvPr id="17" name="13 Imagen">
            <a:extLst>
              <a:ext uri="{FF2B5EF4-FFF2-40B4-BE49-F238E27FC236}">
                <a16:creationId xmlns:a16="http://schemas.microsoft.com/office/drawing/2014/main" id="{F8290213-06C3-4020-9404-7B0F01F0046F}"/>
              </a:ext>
            </a:extLst>
          </p:cNvPr>
          <p:cNvPicPr/>
          <p:nvPr/>
        </p:nvPicPr>
        <p:blipFill>
          <a:blip r:embed="rId7" cstate="print"/>
          <a:srcRect/>
          <a:stretch>
            <a:fillRect/>
          </a:stretch>
        </p:blipFill>
        <p:spPr bwMode="auto">
          <a:xfrm>
            <a:off x="3084702" y="2439034"/>
            <a:ext cx="1130070" cy="527182"/>
          </a:xfrm>
          <a:prstGeom prst="rect">
            <a:avLst/>
          </a:prstGeom>
          <a:noFill/>
          <a:ln w="9525">
            <a:noFill/>
            <a:miter lim="800000"/>
            <a:headEnd/>
            <a:tailEnd/>
          </a:ln>
        </p:spPr>
      </p:pic>
      <p:pic>
        <p:nvPicPr>
          <p:cNvPr id="19" name="Picture 4">
            <a:extLst>
              <a:ext uri="{FF2B5EF4-FFF2-40B4-BE49-F238E27FC236}">
                <a16:creationId xmlns:a16="http://schemas.microsoft.com/office/drawing/2014/main" id="{1B2A2410-D250-48ED-BCEA-15AC80A90FF9}"/>
              </a:ext>
            </a:extLst>
          </p:cNvPr>
          <p:cNvPicPr>
            <a:picLocks noChangeAspect="1" noChangeArrowheads="1"/>
          </p:cNvPicPr>
          <p:nvPr/>
        </p:nvPicPr>
        <p:blipFill>
          <a:blip r:embed="rId8" cstate="print"/>
          <a:srcRect t="19080" b="23679"/>
          <a:stretch>
            <a:fillRect/>
          </a:stretch>
        </p:blipFill>
        <p:spPr bwMode="auto">
          <a:xfrm>
            <a:off x="3153506" y="3274593"/>
            <a:ext cx="931795" cy="623259"/>
          </a:xfrm>
          <a:prstGeom prst="rect">
            <a:avLst/>
          </a:prstGeom>
          <a:noFill/>
          <a:ln>
            <a:noFill/>
          </a:ln>
        </p:spPr>
      </p:pic>
      <p:pic>
        <p:nvPicPr>
          <p:cNvPr id="20" name="Imagen 19">
            <a:extLst>
              <a:ext uri="{FF2B5EF4-FFF2-40B4-BE49-F238E27FC236}">
                <a16:creationId xmlns:a16="http://schemas.microsoft.com/office/drawing/2014/main" id="{5CEF0688-9561-418A-9F2A-933FF0F04260}"/>
              </a:ext>
            </a:extLst>
          </p:cNvPr>
          <p:cNvPicPr>
            <a:picLocks noChangeAspect="1"/>
          </p:cNvPicPr>
          <p:nvPr/>
        </p:nvPicPr>
        <p:blipFill>
          <a:blip r:embed="rId9"/>
          <a:stretch>
            <a:fillRect/>
          </a:stretch>
        </p:blipFill>
        <p:spPr>
          <a:xfrm>
            <a:off x="5934565" y="3287784"/>
            <a:ext cx="1076251" cy="574512"/>
          </a:xfrm>
          <a:prstGeom prst="rect">
            <a:avLst/>
          </a:prstGeom>
          <a:ln w="19050">
            <a:noFill/>
          </a:ln>
        </p:spPr>
      </p:pic>
      <p:pic>
        <p:nvPicPr>
          <p:cNvPr id="21" name="11 Imagen">
            <a:extLst>
              <a:ext uri="{FF2B5EF4-FFF2-40B4-BE49-F238E27FC236}">
                <a16:creationId xmlns:a16="http://schemas.microsoft.com/office/drawing/2014/main" id="{6D3D34DE-08B1-47BB-9E9E-502656802E63}"/>
              </a:ext>
            </a:extLst>
          </p:cNvPr>
          <p:cNvPicPr>
            <a:picLocks noChangeAspect="1" noChangeArrowheads="1"/>
          </p:cNvPicPr>
          <p:nvPr/>
        </p:nvPicPr>
        <p:blipFill>
          <a:blip r:embed="rId10" cstate="print"/>
          <a:srcRect/>
          <a:stretch>
            <a:fillRect/>
          </a:stretch>
        </p:blipFill>
        <p:spPr bwMode="auto">
          <a:xfrm>
            <a:off x="1823581" y="2900058"/>
            <a:ext cx="784638" cy="433177"/>
          </a:xfrm>
          <a:prstGeom prst="rect">
            <a:avLst/>
          </a:prstGeom>
          <a:noFill/>
          <a:ln w="9525">
            <a:noFill/>
            <a:miter lim="800000"/>
            <a:headEnd/>
            <a:tailEnd/>
          </a:ln>
        </p:spPr>
      </p:pic>
      <p:pic>
        <p:nvPicPr>
          <p:cNvPr id="23" name="Picture 2" descr="Resultado de imagen para cnel">
            <a:extLst>
              <a:ext uri="{FF2B5EF4-FFF2-40B4-BE49-F238E27FC236}">
                <a16:creationId xmlns:a16="http://schemas.microsoft.com/office/drawing/2014/main" id="{854B265F-6683-4DFB-9571-AF7FFEBBDD2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64148" y="3426623"/>
            <a:ext cx="904188" cy="634154"/>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n 24">
            <a:extLst>
              <a:ext uri="{FF2B5EF4-FFF2-40B4-BE49-F238E27FC236}">
                <a16:creationId xmlns:a16="http://schemas.microsoft.com/office/drawing/2014/main" id="{B808EC3E-5E7E-481D-BD79-50516BF167B7}"/>
              </a:ext>
            </a:extLst>
          </p:cNvPr>
          <p:cNvPicPr>
            <a:picLocks noChangeAspect="1"/>
          </p:cNvPicPr>
          <p:nvPr/>
        </p:nvPicPr>
        <p:blipFill>
          <a:blip r:embed="rId12"/>
          <a:stretch>
            <a:fillRect/>
          </a:stretch>
        </p:blipFill>
        <p:spPr>
          <a:xfrm>
            <a:off x="4652063" y="3371661"/>
            <a:ext cx="992862" cy="446334"/>
          </a:xfrm>
          <a:prstGeom prst="rect">
            <a:avLst/>
          </a:prstGeom>
        </p:spPr>
      </p:pic>
      <p:pic>
        <p:nvPicPr>
          <p:cNvPr id="37" name="Imagen 36">
            <a:extLst>
              <a:ext uri="{FF2B5EF4-FFF2-40B4-BE49-F238E27FC236}">
                <a16:creationId xmlns:a16="http://schemas.microsoft.com/office/drawing/2014/main" id="{5268A9F7-B8CC-42B6-99E5-F8A29CD5CF48}"/>
              </a:ext>
            </a:extLst>
          </p:cNvPr>
          <p:cNvPicPr>
            <a:picLocks noChangeAspect="1"/>
          </p:cNvPicPr>
          <p:nvPr/>
        </p:nvPicPr>
        <p:blipFill>
          <a:blip r:embed="rId13"/>
          <a:stretch>
            <a:fillRect/>
          </a:stretch>
        </p:blipFill>
        <p:spPr>
          <a:xfrm>
            <a:off x="1764318" y="2269577"/>
            <a:ext cx="984584" cy="478905"/>
          </a:xfrm>
          <a:prstGeom prst="rect">
            <a:avLst/>
          </a:prstGeom>
        </p:spPr>
      </p:pic>
      <p:pic>
        <p:nvPicPr>
          <p:cNvPr id="38" name="Imagen 37">
            <a:extLst>
              <a:ext uri="{FF2B5EF4-FFF2-40B4-BE49-F238E27FC236}">
                <a16:creationId xmlns:a16="http://schemas.microsoft.com/office/drawing/2014/main" id="{06337ED1-6318-4397-A7AD-F1D9DE9960A8}"/>
              </a:ext>
            </a:extLst>
          </p:cNvPr>
          <p:cNvPicPr>
            <a:picLocks noChangeAspect="1"/>
          </p:cNvPicPr>
          <p:nvPr/>
        </p:nvPicPr>
        <p:blipFill>
          <a:blip r:embed="rId14"/>
          <a:stretch>
            <a:fillRect/>
          </a:stretch>
        </p:blipFill>
        <p:spPr>
          <a:xfrm>
            <a:off x="5431571" y="2373806"/>
            <a:ext cx="715105" cy="590744"/>
          </a:xfrm>
          <a:prstGeom prst="rect">
            <a:avLst/>
          </a:prstGeom>
        </p:spPr>
      </p:pic>
      <p:sp>
        <p:nvSpPr>
          <p:cNvPr id="40" name="AutoShape 2" descr="https://www.viviendaydesarrollourbano.gob.ec/wp-content/uploads/Logotipo-COLOR-HORIZONTAL-e1731013205809-1024x257.png">
            <a:extLst>
              <a:ext uri="{FF2B5EF4-FFF2-40B4-BE49-F238E27FC236}">
                <a16:creationId xmlns:a16="http://schemas.microsoft.com/office/drawing/2014/main" id="{56F4B882-5EA6-4293-8A63-409060EBFB21}"/>
              </a:ext>
            </a:extLst>
          </p:cNvPr>
          <p:cNvSpPr>
            <a:spLocks noChangeAspect="1" noChangeArrowheads="1"/>
          </p:cNvSpPr>
          <p:nvPr/>
        </p:nvSpPr>
        <p:spPr bwMode="auto">
          <a:xfrm>
            <a:off x="5922424" y="2831708"/>
            <a:ext cx="285451" cy="285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41" name="AutoShape 4" descr="https://www.viviendaydesarrollourbano.gob.ec/wp-content/uploads/Logotipo-COLOR-HORIZONTAL-e1731013205809-1024x257.png">
            <a:extLst>
              <a:ext uri="{FF2B5EF4-FFF2-40B4-BE49-F238E27FC236}">
                <a16:creationId xmlns:a16="http://schemas.microsoft.com/office/drawing/2014/main" id="{6DE142E1-7D36-42B8-802B-2A3EDADBDDA8}"/>
              </a:ext>
            </a:extLst>
          </p:cNvPr>
          <p:cNvSpPr>
            <a:spLocks noChangeAspect="1" noChangeArrowheads="1"/>
          </p:cNvSpPr>
          <p:nvPr/>
        </p:nvSpPr>
        <p:spPr bwMode="auto">
          <a:xfrm>
            <a:off x="6074824" y="2984108"/>
            <a:ext cx="285451" cy="285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pic>
        <p:nvPicPr>
          <p:cNvPr id="42" name="Imagen 41">
            <a:extLst>
              <a:ext uri="{FF2B5EF4-FFF2-40B4-BE49-F238E27FC236}">
                <a16:creationId xmlns:a16="http://schemas.microsoft.com/office/drawing/2014/main" id="{3F5AEF17-8341-4530-AB6A-1EBECB8B9E06}"/>
              </a:ext>
            </a:extLst>
          </p:cNvPr>
          <p:cNvPicPr>
            <a:picLocks noChangeAspect="1"/>
          </p:cNvPicPr>
          <p:nvPr/>
        </p:nvPicPr>
        <p:blipFill>
          <a:blip r:embed="rId15"/>
          <a:stretch>
            <a:fillRect/>
          </a:stretch>
        </p:blipFill>
        <p:spPr>
          <a:xfrm>
            <a:off x="7131778" y="3241988"/>
            <a:ext cx="1894716" cy="608361"/>
          </a:xfrm>
          <a:prstGeom prst="rect">
            <a:avLst/>
          </a:prstGeom>
        </p:spPr>
      </p:pic>
      <p:cxnSp>
        <p:nvCxnSpPr>
          <p:cNvPr id="43" name="Conector recto 42">
            <a:extLst>
              <a:ext uri="{FF2B5EF4-FFF2-40B4-BE49-F238E27FC236}">
                <a16:creationId xmlns:a16="http://schemas.microsoft.com/office/drawing/2014/main" id="{C76BC81B-59A8-4C8A-B874-10EA7CBC1599}"/>
              </a:ext>
            </a:extLst>
          </p:cNvPr>
          <p:cNvCxnSpPr>
            <a:cxnSpLocks/>
          </p:cNvCxnSpPr>
          <p:nvPr/>
        </p:nvCxnSpPr>
        <p:spPr>
          <a:xfrm>
            <a:off x="1533978" y="2085094"/>
            <a:ext cx="8571891"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Conector recto 43">
            <a:extLst>
              <a:ext uri="{FF2B5EF4-FFF2-40B4-BE49-F238E27FC236}">
                <a16:creationId xmlns:a16="http://schemas.microsoft.com/office/drawing/2014/main" id="{2309BC7A-5EEF-4ADE-9C00-FEBF507B1596}"/>
              </a:ext>
            </a:extLst>
          </p:cNvPr>
          <p:cNvCxnSpPr>
            <a:cxnSpLocks/>
          </p:cNvCxnSpPr>
          <p:nvPr/>
        </p:nvCxnSpPr>
        <p:spPr>
          <a:xfrm>
            <a:off x="1533978" y="2111646"/>
            <a:ext cx="0" cy="202040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Conector recto 44">
            <a:extLst>
              <a:ext uri="{FF2B5EF4-FFF2-40B4-BE49-F238E27FC236}">
                <a16:creationId xmlns:a16="http://schemas.microsoft.com/office/drawing/2014/main" id="{80C1A151-7EBF-4835-A980-5D427C9DD66F}"/>
              </a:ext>
            </a:extLst>
          </p:cNvPr>
          <p:cNvCxnSpPr>
            <a:cxnSpLocks/>
          </p:cNvCxnSpPr>
          <p:nvPr/>
        </p:nvCxnSpPr>
        <p:spPr>
          <a:xfrm flipV="1">
            <a:off x="1556556" y="4129731"/>
            <a:ext cx="8599047" cy="232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Conector recto 45">
            <a:extLst>
              <a:ext uri="{FF2B5EF4-FFF2-40B4-BE49-F238E27FC236}">
                <a16:creationId xmlns:a16="http://schemas.microsoft.com/office/drawing/2014/main" id="{154A427F-8869-4F49-ACBE-FFB9E83768C7}"/>
              </a:ext>
            </a:extLst>
          </p:cNvPr>
          <p:cNvCxnSpPr>
            <a:cxnSpLocks/>
          </p:cNvCxnSpPr>
          <p:nvPr/>
        </p:nvCxnSpPr>
        <p:spPr>
          <a:xfrm>
            <a:off x="10128447" y="2094586"/>
            <a:ext cx="0" cy="203746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Conector recto 46">
            <a:extLst>
              <a:ext uri="{FF2B5EF4-FFF2-40B4-BE49-F238E27FC236}">
                <a16:creationId xmlns:a16="http://schemas.microsoft.com/office/drawing/2014/main" id="{7D042923-6BA2-4350-976F-1FBEDDB9EF6C}"/>
              </a:ext>
            </a:extLst>
          </p:cNvPr>
          <p:cNvCxnSpPr>
            <a:cxnSpLocks/>
          </p:cNvCxnSpPr>
          <p:nvPr/>
        </p:nvCxnSpPr>
        <p:spPr>
          <a:xfrm>
            <a:off x="4403925" y="2111646"/>
            <a:ext cx="0" cy="201808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Conector recto 47">
            <a:extLst>
              <a:ext uri="{FF2B5EF4-FFF2-40B4-BE49-F238E27FC236}">
                <a16:creationId xmlns:a16="http://schemas.microsoft.com/office/drawing/2014/main" id="{79F1F553-73C7-48FB-A421-EC9627C3DFAA}"/>
              </a:ext>
            </a:extLst>
          </p:cNvPr>
          <p:cNvCxnSpPr>
            <a:cxnSpLocks/>
          </p:cNvCxnSpPr>
          <p:nvPr/>
        </p:nvCxnSpPr>
        <p:spPr>
          <a:xfrm>
            <a:off x="7129986" y="2094586"/>
            <a:ext cx="0" cy="203514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6" name="Gráfico 5" descr="Átomo">
            <a:extLst>
              <a:ext uri="{FF2B5EF4-FFF2-40B4-BE49-F238E27FC236}">
                <a16:creationId xmlns:a16="http://schemas.microsoft.com/office/drawing/2014/main" id="{6BF27AAA-6AFE-4828-A547-590739878D2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404004" y="1367590"/>
            <a:ext cx="583482" cy="489515"/>
          </a:xfrm>
          <a:prstGeom prst="rect">
            <a:avLst/>
          </a:prstGeom>
        </p:spPr>
      </p:pic>
      <p:pic>
        <p:nvPicPr>
          <p:cNvPr id="50" name="Gráfico 49" descr="Sobre abierto">
            <a:extLst>
              <a:ext uri="{FF2B5EF4-FFF2-40B4-BE49-F238E27FC236}">
                <a16:creationId xmlns:a16="http://schemas.microsoft.com/office/drawing/2014/main" id="{5A84F222-3284-4AD5-B4A7-347E2A113F6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220531" y="1477899"/>
            <a:ext cx="280864" cy="280864"/>
          </a:xfrm>
          <a:prstGeom prst="rect">
            <a:avLst/>
          </a:prstGeom>
        </p:spPr>
      </p:pic>
      <p:pic>
        <p:nvPicPr>
          <p:cNvPr id="54" name="Gráfico 53" descr="Televisión">
            <a:extLst>
              <a:ext uri="{FF2B5EF4-FFF2-40B4-BE49-F238E27FC236}">
                <a16:creationId xmlns:a16="http://schemas.microsoft.com/office/drawing/2014/main" id="{7971685E-A237-450C-95E6-EE212274E8B8}"/>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627529" y="1411201"/>
            <a:ext cx="422212" cy="422212"/>
          </a:xfrm>
          <a:prstGeom prst="rect">
            <a:avLst/>
          </a:prstGeom>
        </p:spPr>
      </p:pic>
      <p:pic>
        <p:nvPicPr>
          <p:cNvPr id="56" name="Gráfico 55" descr="Smartphone">
            <a:extLst>
              <a:ext uri="{FF2B5EF4-FFF2-40B4-BE49-F238E27FC236}">
                <a16:creationId xmlns:a16="http://schemas.microsoft.com/office/drawing/2014/main" id="{416FE87A-37C2-44E3-99A4-2CAAB6967CAC}"/>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115273" y="1494262"/>
            <a:ext cx="260572" cy="260572"/>
          </a:xfrm>
          <a:prstGeom prst="rect">
            <a:avLst/>
          </a:prstGeom>
        </p:spPr>
      </p:pic>
      <p:pic>
        <p:nvPicPr>
          <p:cNvPr id="58" name="Gráfico 57" descr="Casa">
            <a:extLst>
              <a:ext uri="{FF2B5EF4-FFF2-40B4-BE49-F238E27FC236}">
                <a16:creationId xmlns:a16="http://schemas.microsoft.com/office/drawing/2014/main" id="{AF917217-B10B-4B45-9C89-6C9B9A386BDC}"/>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8159354" y="1415760"/>
            <a:ext cx="418087" cy="418087"/>
          </a:xfrm>
          <a:prstGeom prst="rect">
            <a:avLst/>
          </a:prstGeom>
        </p:spPr>
      </p:pic>
      <p:pic>
        <p:nvPicPr>
          <p:cNvPr id="60" name="Gráfico 59" descr="Crucero">
            <a:extLst>
              <a:ext uri="{FF2B5EF4-FFF2-40B4-BE49-F238E27FC236}">
                <a16:creationId xmlns:a16="http://schemas.microsoft.com/office/drawing/2014/main" id="{855A2CDA-8E45-41E1-BB64-9E9BABDA5D13}"/>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8672755" y="1368094"/>
            <a:ext cx="512908" cy="512908"/>
          </a:xfrm>
          <a:prstGeom prst="rect">
            <a:avLst/>
          </a:prstGeom>
        </p:spPr>
      </p:pic>
      <p:pic>
        <p:nvPicPr>
          <p:cNvPr id="62" name="Gráfico 61" descr="Herramientas de minería">
            <a:extLst>
              <a:ext uri="{FF2B5EF4-FFF2-40B4-BE49-F238E27FC236}">
                <a16:creationId xmlns:a16="http://schemas.microsoft.com/office/drawing/2014/main" id="{E3D4538A-20F7-4E48-803D-248CFBAA11EE}"/>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3202849" y="1383011"/>
            <a:ext cx="427634" cy="427634"/>
          </a:xfrm>
          <a:prstGeom prst="rect">
            <a:avLst/>
          </a:prstGeom>
        </p:spPr>
      </p:pic>
      <p:sp>
        <p:nvSpPr>
          <p:cNvPr id="68" name="CuadroTexto 70">
            <a:extLst>
              <a:ext uri="{FF2B5EF4-FFF2-40B4-BE49-F238E27FC236}">
                <a16:creationId xmlns:a16="http://schemas.microsoft.com/office/drawing/2014/main" id="{6268B294-DFC1-48B9-A8D8-6DFF55C494F0}"/>
              </a:ext>
            </a:extLst>
          </p:cNvPr>
          <p:cNvSpPr txBox="1"/>
          <p:nvPr/>
        </p:nvSpPr>
        <p:spPr>
          <a:xfrm>
            <a:off x="734611" y="4366521"/>
            <a:ext cx="10630259" cy="2246769"/>
          </a:xfrm>
          <a:prstGeom prst="rect">
            <a:avLst/>
          </a:prstGeom>
          <a:noFill/>
        </p:spPr>
        <p:txBody>
          <a:bodyPr wrap="square" numCol="2" spcCol="360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just"/>
            <a:r>
              <a:rPr lang="es-EC" sz="1000" b="1" i="0" u="none" strike="noStrike" kern="1200" dirty="0">
                <a:solidFill>
                  <a:schemeClr val="tx1"/>
                </a:solidFill>
                <a:effectLst/>
                <a:latin typeface="+mn-lt"/>
                <a:ea typeface="+mn-ea"/>
                <a:cs typeface="+mn-cs"/>
              </a:rPr>
              <a:t>Notas:</a:t>
            </a:r>
          </a:p>
          <a:p>
            <a:pPr algn="just"/>
            <a:endParaRPr lang="es-EC" sz="1000" b="1" i="0" u="none" strike="noStrike" kern="1200" dirty="0">
              <a:solidFill>
                <a:schemeClr val="tx1"/>
              </a:solidFill>
              <a:effectLst/>
              <a:latin typeface="+mn-lt"/>
              <a:ea typeface="+mn-ea"/>
              <a:cs typeface="+mn-cs"/>
            </a:endParaRP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No.218 de 14 de enero de 2010, fue creada CNT EP</a:t>
            </a: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No.220 de 14 de enero de 2010, fue creada CELEC EP</a:t>
            </a: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No.315 de 06 de abril de 2010, fue creada EP PETROECUADOR</a:t>
            </a: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No.1116 de 26 de marzo de 2012, fue creada ASTINAVE EP</a:t>
            </a: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No.1117 de 26 de marzo de 2012, fue creada FLOPEC EP</a:t>
            </a: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No.1459 de 13 de marzo de 2013, fue creada CNEL EP</a:t>
            </a: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No.310 de 17 de abril de 2014, fue creada EPA</a:t>
            </a:r>
          </a:p>
          <a:p>
            <a:pPr marL="171450" indent="-171450" algn="just">
              <a:buFont typeface="Arial" panose="020B0604020202020204" pitchFamily="34" charset="0"/>
              <a:buChar char="•"/>
            </a:pPr>
            <a:endParaRPr lang="es-EC" sz="1000" b="0" i="0" u="none" strike="noStrike" kern="1200" dirty="0">
              <a:solidFill>
                <a:schemeClr val="tx1"/>
              </a:solidFill>
              <a:effectLst/>
              <a:latin typeface="+mn-lt"/>
              <a:ea typeface="+mn-ea"/>
              <a:cs typeface="+mn-cs"/>
            </a:endParaRPr>
          </a:p>
          <a:p>
            <a:pPr marL="171450" indent="-171450" algn="just">
              <a:buFont typeface="Arial" panose="020B0604020202020204" pitchFamily="34" charset="0"/>
              <a:buChar char="•"/>
            </a:pPr>
            <a:endParaRPr lang="es-EC" sz="1000" dirty="0"/>
          </a:p>
          <a:p>
            <a:pPr marL="171450" indent="-171450" algn="just">
              <a:buFont typeface="Arial" panose="020B0604020202020204" pitchFamily="34" charset="0"/>
              <a:buChar char="•"/>
            </a:pPr>
            <a:endParaRPr lang="es-EC" sz="1000" b="0" i="0" u="none" strike="noStrike" kern="1200" dirty="0">
              <a:solidFill>
                <a:schemeClr val="tx1"/>
              </a:solidFill>
              <a:effectLst/>
              <a:latin typeface="+mn-lt"/>
              <a:ea typeface="+mn-ea"/>
              <a:cs typeface="+mn-cs"/>
            </a:endParaRPr>
          </a:p>
          <a:p>
            <a:pPr marL="171450" indent="-171450" algn="just">
              <a:buFont typeface="Arial" panose="020B0604020202020204" pitchFamily="34" charset="0"/>
              <a:buChar char="•"/>
            </a:pPr>
            <a:endParaRPr lang="es-EC" sz="1000" dirty="0"/>
          </a:p>
          <a:p>
            <a:pPr marL="171450" indent="-171450" algn="just">
              <a:buFont typeface="Arial" panose="020B0604020202020204" pitchFamily="34" charset="0"/>
              <a:buChar char="•"/>
            </a:pPr>
            <a:endParaRPr lang="es-EC" sz="1000" b="0" i="0" u="none" strike="noStrike" kern="1200" dirty="0">
              <a:solidFill>
                <a:schemeClr val="tx1"/>
              </a:solidFill>
              <a:effectLst/>
              <a:latin typeface="+mn-lt"/>
              <a:ea typeface="+mn-ea"/>
              <a:cs typeface="+mn-cs"/>
            </a:endParaRPr>
          </a:p>
          <a:p>
            <a:pPr marL="171450" indent="-171450" algn="just">
              <a:buFont typeface="Arial" panose="020B0604020202020204" pitchFamily="34" charset="0"/>
              <a:buChar char="•"/>
            </a:pPr>
            <a:endParaRPr lang="es-EC" sz="1000" dirty="0"/>
          </a:p>
          <a:p>
            <a:pPr marL="171450" indent="-171450" algn="just">
              <a:buFont typeface="Arial" panose="020B0604020202020204" pitchFamily="34" charset="0"/>
              <a:buChar char="•"/>
            </a:pPr>
            <a:endParaRPr lang="es-EC" sz="1000" b="0" i="0" u="none" strike="noStrike" kern="1200" dirty="0">
              <a:solidFill>
                <a:schemeClr val="tx1"/>
              </a:solidFill>
              <a:effectLst/>
              <a:latin typeface="+mn-lt"/>
              <a:ea typeface="+mn-ea"/>
              <a:cs typeface="+mn-cs"/>
            </a:endParaRP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No.622 de 17 de marzo de 2015, fue creada VDU EP</a:t>
            </a: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No.1160 de 26 de septiembre de 2020, fue creada COMUNICA EP</a:t>
            </a:r>
          </a:p>
          <a:p>
            <a:pPr marL="171450" indent="-171450" algn="just">
              <a:buFont typeface="Arial" panose="020B0604020202020204" pitchFamily="34" charset="0"/>
              <a:buChar char="•"/>
            </a:pPr>
            <a:r>
              <a:rPr lang="es-EC" sz="1000" b="0" i="0" u="none" strike="noStrike" kern="1200" dirty="0">
                <a:solidFill>
                  <a:schemeClr val="tx1"/>
                </a:solidFill>
                <a:effectLst/>
                <a:latin typeface="+mn-lt"/>
                <a:ea typeface="+mn-ea"/>
                <a:cs typeface="+mn-cs"/>
              </a:rPr>
              <a:t>Mediante Decreto Ejecutivo No.1244 de 23 de febrero de 2021, fue creada SPEEP</a:t>
            </a:r>
          </a:p>
          <a:p>
            <a:pPr marL="171450" indent="-171450" algn="just">
              <a:buFont typeface="Arial" panose="020B0604020202020204" pitchFamily="34" charset="0"/>
              <a:buChar char="•"/>
            </a:pPr>
            <a:r>
              <a:rPr lang="es-EC" sz="1000" dirty="0"/>
              <a:t>Mediante Decreto Ejecutivo No.393 de 22 de mayo de 20216, fue creada AIL EP</a:t>
            </a:r>
          </a:p>
          <a:p>
            <a:pPr marL="171450" indent="-171450" algn="just">
              <a:buFont typeface="Arial" panose="020B0604020202020204" pitchFamily="34" charset="0"/>
              <a:buChar char="•"/>
            </a:pPr>
            <a:r>
              <a:rPr lang="es-MX" sz="1000" dirty="0"/>
              <a:t>M</a:t>
            </a:r>
            <a:r>
              <a:rPr lang="es-EC" sz="1000" dirty="0" err="1"/>
              <a:t>ediante</a:t>
            </a:r>
            <a:r>
              <a:rPr lang="es-EC" sz="1000" dirty="0"/>
              <a:t> Decreto Ejecutivo No. </a:t>
            </a:r>
            <a:r>
              <a:rPr lang="es-MX" sz="1000" dirty="0"/>
              <a:t>395 de 28 de mayo de 2026, fue denominado ECUMAR EP el resultado de la fusión entre ASTINAVE EP y FLOPEC EP.</a:t>
            </a:r>
            <a:endParaRPr lang="es-EC" sz="1000" dirty="0"/>
          </a:p>
          <a:p>
            <a:pPr algn="ctr"/>
            <a:r>
              <a:rPr lang="es-EC" sz="1000" b="1" dirty="0"/>
              <a:t>                                         </a:t>
            </a:r>
          </a:p>
          <a:p>
            <a:pPr algn="ctr"/>
            <a:r>
              <a:rPr lang="es-EC" sz="1000" b="1" i="0" u="none" strike="noStrike" kern="1200" dirty="0">
                <a:solidFill>
                  <a:schemeClr val="tx1"/>
                </a:solidFill>
                <a:effectLst/>
                <a:latin typeface="+mn-lt"/>
                <a:ea typeface="+mn-ea"/>
                <a:cs typeface="+mn-cs"/>
              </a:rPr>
              <a:t>                                                                                                                Fuente: </a:t>
            </a:r>
            <a:r>
              <a:rPr lang="es-EC" sz="1000" b="0" i="0" u="none" strike="noStrike" kern="1200" dirty="0">
                <a:solidFill>
                  <a:schemeClr val="tx1"/>
                </a:solidFill>
                <a:effectLst/>
                <a:latin typeface="+mn-lt"/>
                <a:ea typeface="+mn-ea"/>
                <a:cs typeface="+mn-cs"/>
              </a:rPr>
              <a:t>Registro Oficial</a:t>
            </a:r>
            <a:r>
              <a:rPr lang="es-EC" sz="300" dirty="0"/>
              <a:t> </a:t>
            </a:r>
            <a:endParaRPr lang="es-MX" sz="300" b="1" dirty="0">
              <a:latin typeface="+mn-lt"/>
            </a:endParaRPr>
          </a:p>
        </p:txBody>
      </p:sp>
      <p:pic>
        <p:nvPicPr>
          <p:cNvPr id="51" name="Imagen 50">
            <a:extLst>
              <a:ext uri="{FF2B5EF4-FFF2-40B4-BE49-F238E27FC236}">
                <a16:creationId xmlns:a16="http://schemas.microsoft.com/office/drawing/2014/main" id="{ED0BD50B-CD83-47F5-AD5E-53B62C6CD1A5}"/>
              </a:ext>
            </a:extLst>
          </p:cNvPr>
          <p:cNvPicPr>
            <a:picLocks noChangeAspect="1"/>
          </p:cNvPicPr>
          <p:nvPr/>
        </p:nvPicPr>
        <p:blipFill>
          <a:blip r:embed="rId30"/>
          <a:stretch>
            <a:fillRect/>
          </a:stretch>
        </p:blipFill>
        <p:spPr>
          <a:xfrm>
            <a:off x="8829270" y="2869110"/>
            <a:ext cx="1250932" cy="601616"/>
          </a:xfrm>
          <a:prstGeom prst="rect">
            <a:avLst/>
          </a:prstGeom>
        </p:spPr>
      </p:pic>
      <p:grpSp>
        <p:nvGrpSpPr>
          <p:cNvPr id="49" name="Grupo 48">
            <a:extLst>
              <a:ext uri="{FF2B5EF4-FFF2-40B4-BE49-F238E27FC236}">
                <a16:creationId xmlns:a16="http://schemas.microsoft.com/office/drawing/2014/main" id="{7EB1B98F-4A76-4D16-B4C2-3D036B99F980}"/>
              </a:ext>
            </a:extLst>
          </p:cNvPr>
          <p:cNvGrpSpPr/>
          <p:nvPr/>
        </p:nvGrpSpPr>
        <p:grpSpPr>
          <a:xfrm>
            <a:off x="7263028" y="2235758"/>
            <a:ext cx="1398986" cy="761604"/>
            <a:chOff x="8566992" y="2108547"/>
            <a:chExt cx="1398986" cy="761604"/>
          </a:xfrm>
        </p:grpSpPr>
        <p:pic>
          <p:nvPicPr>
            <p:cNvPr id="52" name="Imagen 51">
              <a:extLst>
                <a:ext uri="{FF2B5EF4-FFF2-40B4-BE49-F238E27FC236}">
                  <a16:creationId xmlns:a16="http://schemas.microsoft.com/office/drawing/2014/main" id="{F4C5B257-FABA-4B11-A41E-812351803112}"/>
                </a:ext>
              </a:extLst>
            </p:cNvPr>
            <p:cNvPicPr>
              <a:picLocks noChangeAspect="1"/>
            </p:cNvPicPr>
            <p:nvPr/>
          </p:nvPicPr>
          <p:blipFill>
            <a:blip r:embed="rId31"/>
            <a:stretch>
              <a:fillRect/>
            </a:stretch>
          </p:blipFill>
          <p:spPr>
            <a:xfrm>
              <a:off x="9445228" y="2597156"/>
              <a:ext cx="373499" cy="218665"/>
            </a:xfrm>
            <a:prstGeom prst="rect">
              <a:avLst/>
            </a:prstGeom>
            <a:ln>
              <a:noFill/>
            </a:ln>
          </p:spPr>
        </p:pic>
        <p:pic>
          <p:nvPicPr>
            <p:cNvPr id="53" name="Imagen 52">
              <a:extLst>
                <a:ext uri="{FF2B5EF4-FFF2-40B4-BE49-F238E27FC236}">
                  <a16:creationId xmlns:a16="http://schemas.microsoft.com/office/drawing/2014/main" id="{1C208B15-0547-48E0-B4E8-20C5057316B4}"/>
                </a:ext>
              </a:extLst>
            </p:cNvPr>
            <p:cNvPicPr>
              <a:picLocks noChangeAspect="1"/>
            </p:cNvPicPr>
            <p:nvPr/>
          </p:nvPicPr>
          <p:blipFill rotWithShape="1">
            <a:blip r:embed="rId32"/>
            <a:srcRect t="14467"/>
            <a:stretch/>
          </p:blipFill>
          <p:spPr>
            <a:xfrm>
              <a:off x="8803678" y="2555869"/>
              <a:ext cx="617585" cy="314282"/>
            </a:xfrm>
            <a:prstGeom prst="rect">
              <a:avLst/>
            </a:prstGeom>
            <a:ln w="19050">
              <a:noFill/>
            </a:ln>
          </p:spPr>
        </p:pic>
        <p:pic>
          <p:nvPicPr>
            <p:cNvPr id="55" name="Imagen 54">
              <a:extLst>
                <a:ext uri="{FF2B5EF4-FFF2-40B4-BE49-F238E27FC236}">
                  <a16:creationId xmlns:a16="http://schemas.microsoft.com/office/drawing/2014/main" id="{9ECAD4BD-319F-4938-8487-D3B4C4FB6781}"/>
                </a:ext>
              </a:extLst>
            </p:cNvPr>
            <p:cNvPicPr>
              <a:picLocks noChangeAspect="1"/>
            </p:cNvPicPr>
            <p:nvPr/>
          </p:nvPicPr>
          <p:blipFill>
            <a:blip r:embed="rId33"/>
            <a:stretch>
              <a:fillRect/>
            </a:stretch>
          </p:blipFill>
          <p:spPr>
            <a:xfrm>
              <a:off x="8566992" y="2108547"/>
              <a:ext cx="1398986" cy="456728"/>
            </a:xfrm>
            <a:prstGeom prst="rect">
              <a:avLst/>
            </a:prstGeom>
          </p:spPr>
        </p:pic>
      </p:grpSp>
      <p:sp>
        <p:nvSpPr>
          <p:cNvPr id="4" name="Rectángulo 3">
            <a:extLst>
              <a:ext uri="{FF2B5EF4-FFF2-40B4-BE49-F238E27FC236}">
                <a16:creationId xmlns:a16="http://schemas.microsoft.com/office/drawing/2014/main" id="{EA224A2A-1E4F-4B56-BCA9-1F10CED24622}"/>
              </a:ext>
            </a:extLst>
          </p:cNvPr>
          <p:cNvSpPr/>
          <p:nvPr/>
        </p:nvSpPr>
        <p:spPr>
          <a:xfrm>
            <a:off x="7209069" y="2170575"/>
            <a:ext cx="1512735" cy="873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3065881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75896"/>
            <a:ext cx="1010400" cy="426965"/>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010400" y="195139"/>
            <a:ext cx="11181600" cy="400110"/>
          </a:xfrm>
          <a:prstGeom prst="rect">
            <a:avLst/>
          </a:prstGeom>
          <a:noFill/>
        </p:spPr>
        <p:txBody>
          <a:bodyPr wrap="square" rtlCol="0">
            <a:spAutoFit/>
          </a:bodyPr>
          <a:lstStyle/>
          <a:p>
            <a:pPr lvl="0">
              <a:buSzPts val="2000"/>
            </a:pPr>
            <a:r>
              <a:rPr lang="es-EC" altLang="es-EC" sz="2000" b="1" dirty="0">
                <a:solidFill>
                  <a:srgbClr val="4B3DA7"/>
                </a:solidFill>
                <a:latin typeface="Arial"/>
                <a:cs typeface="Arial"/>
              </a:rPr>
              <a:t>2. </a:t>
            </a:r>
            <a:r>
              <a:rPr lang="es-EC" altLang="es-EC" sz="2000" b="1" dirty="0">
                <a:solidFill>
                  <a:srgbClr val="4B3DA7"/>
                </a:solidFill>
                <a:latin typeface="Arial"/>
                <a:cs typeface="Arial"/>
                <a:sym typeface="Arial"/>
              </a:rPr>
              <a:t>Panorama General de las Empresas Públicas de la Función Ejecutiva</a:t>
            </a:r>
            <a:endParaRPr lang="es-EC" sz="2000" b="1" dirty="0">
              <a:solidFill>
                <a:srgbClr val="4B3DA7"/>
              </a:solidFill>
              <a:latin typeface="Arial"/>
              <a:cs typeface="Arial"/>
              <a:sym typeface="Arial"/>
            </a:endParaRPr>
          </a:p>
        </p:txBody>
      </p:sp>
      <p:sp>
        <p:nvSpPr>
          <p:cNvPr id="4" name="Rectángulo 3">
            <a:extLst>
              <a:ext uri="{FF2B5EF4-FFF2-40B4-BE49-F238E27FC236}">
                <a16:creationId xmlns:a16="http://schemas.microsoft.com/office/drawing/2014/main" id="{F20131D0-DACF-4E2B-B8AE-2F76365C77B1}"/>
              </a:ext>
            </a:extLst>
          </p:cNvPr>
          <p:cNvSpPr/>
          <p:nvPr/>
        </p:nvSpPr>
        <p:spPr>
          <a:xfrm>
            <a:off x="500718" y="868626"/>
            <a:ext cx="10933765" cy="646331"/>
          </a:xfrm>
          <a:prstGeom prst="rect">
            <a:avLst/>
          </a:prstGeom>
        </p:spPr>
        <p:txBody>
          <a:bodyPr wrap="square">
            <a:spAutoFit/>
          </a:bodyPr>
          <a:lstStyle/>
          <a:p>
            <a:pPr lvl="0" algn="just">
              <a:defRPr/>
            </a:pPr>
            <a:r>
              <a:rPr lang="es-ES" kern="0" dirty="0">
                <a:solidFill>
                  <a:prstClr val="black"/>
                </a:solidFill>
                <a:latin typeface="Aptos" panose="02110004020202020204"/>
              </a:rPr>
              <a:t>A continuación se muestra las </a:t>
            </a:r>
            <a:r>
              <a:rPr lang="es-ES" b="1" u="sng" kern="0" dirty="0">
                <a:solidFill>
                  <a:prstClr val="black"/>
                </a:solidFill>
                <a:latin typeface="Aptos" panose="02110004020202020204"/>
              </a:rPr>
              <a:t>Transferencia de recursos</a:t>
            </a:r>
            <a:r>
              <a:rPr lang="es-ES" kern="0" dirty="0">
                <a:solidFill>
                  <a:prstClr val="black"/>
                </a:solidFill>
                <a:latin typeface="Aptos" panose="02110004020202020204"/>
              </a:rPr>
              <a:t> a las Empresas Públicas de la Función Ejecutiva desde el Presupuesto General del Estado, como parte del financiamiento para su </a:t>
            </a:r>
            <a:r>
              <a:rPr lang="es-ES" b="1" u="sng" kern="0" dirty="0">
                <a:solidFill>
                  <a:prstClr val="black"/>
                </a:solidFill>
                <a:latin typeface="Aptos" panose="02110004020202020204"/>
              </a:rPr>
              <a:t>Gestión Operativa.</a:t>
            </a:r>
            <a:endParaRPr lang="es-EC" b="1" u="sng" kern="0" dirty="0">
              <a:solidFill>
                <a:prstClr val="black"/>
              </a:solidFill>
              <a:latin typeface="Aptos" panose="02110004020202020204"/>
            </a:endParaRPr>
          </a:p>
        </p:txBody>
      </p:sp>
      <p:sp>
        <p:nvSpPr>
          <p:cNvPr id="6" name="Rectángulo 5">
            <a:extLst>
              <a:ext uri="{FF2B5EF4-FFF2-40B4-BE49-F238E27FC236}">
                <a16:creationId xmlns:a16="http://schemas.microsoft.com/office/drawing/2014/main" id="{6B3C09AA-FFCF-471D-84E0-85789591F8A2}"/>
              </a:ext>
            </a:extLst>
          </p:cNvPr>
          <p:cNvSpPr/>
          <p:nvPr/>
        </p:nvSpPr>
        <p:spPr>
          <a:xfrm>
            <a:off x="2424511" y="1619166"/>
            <a:ext cx="7295683" cy="646331"/>
          </a:xfrm>
          <a:prstGeom prst="rect">
            <a:avLst/>
          </a:prstGeom>
        </p:spPr>
        <p:txBody>
          <a:bodyPr wrap="square">
            <a:spAutoFit/>
          </a:bodyPr>
          <a:lstStyle/>
          <a:p>
            <a:pPr algn="ctr"/>
            <a:r>
              <a:rPr lang="es-MX" b="1" i="1" dirty="0">
                <a:solidFill>
                  <a:prstClr val="black"/>
                </a:solidFill>
                <a:latin typeface="Aptos" panose="02110004020202020204"/>
              </a:rPr>
              <a:t>Serie histórica de Transferencias a Empresas Públicas. </a:t>
            </a:r>
          </a:p>
          <a:p>
            <a:pPr algn="ctr"/>
            <a:r>
              <a:rPr lang="es-MX" b="1" i="1" dirty="0">
                <a:solidFill>
                  <a:prstClr val="black"/>
                </a:solidFill>
                <a:latin typeface="Aptos" panose="02110004020202020204"/>
              </a:rPr>
              <a:t>En Millones de USD</a:t>
            </a:r>
          </a:p>
        </p:txBody>
      </p:sp>
      <p:sp>
        <p:nvSpPr>
          <p:cNvPr id="10" name="Rectángulo 9">
            <a:extLst>
              <a:ext uri="{FF2B5EF4-FFF2-40B4-BE49-F238E27FC236}">
                <a16:creationId xmlns:a16="http://schemas.microsoft.com/office/drawing/2014/main" id="{C3C712A9-CED1-4AD5-9E34-7F1E97B0BFA1}"/>
              </a:ext>
            </a:extLst>
          </p:cNvPr>
          <p:cNvSpPr/>
          <p:nvPr/>
        </p:nvSpPr>
        <p:spPr>
          <a:xfrm>
            <a:off x="1392831" y="5519416"/>
            <a:ext cx="6689858" cy="577081"/>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a:t>
            </a:r>
            <a:r>
              <a:rPr lang="es-ES" sz="1050" b="1" kern="0" dirty="0">
                <a:solidFill>
                  <a:prstClr val="black"/>
                </a:solidFill>
                <a:latin typeface="Aptos" panose="02110004020202020204"/>
              </a:rPr>
              <a:t> </a:t>
            </a:r>
            <a:r>
              <a:rPr lang="es-ES" sz="1050" kern="0" dirty="0">
                <a:solidFill>
                  <a:prstClr val="black"/>
                </a:solidFill>
                <a:latin typeface="Aptos" panose="02110004020202020204"/>
              </a:rPr>
              <a:t> E-SIGEF</a:t>
            </a:r>
            <a:r>
              <a:rPr lang="es-EC" sz="1050" kern="0" dirty="0">
                <a:solidFill>
                  <a:prstClr val="black"/>
                </a:solidFill>
                <a:latin typeface="Aptos" panose="02110004020202020204"/>
              </a:rPr>
              <a:t> –Entidad 996 - Base Devengado</a:t>
            </a:r>
          </a:p>
          <a:p>
            <a:pPr lvl="0" algn="just">
              <a:defRPr/>
            </a:pPr>
            <a:r>
              <a:rPr lang="es-EC" sz="1050" b="1" u="sng" kern="0" dirty="0">
                <a:solidFill>
                  <a:prstClr val="black"/>
                </a:solidFill>
                <a:latin typeface="Aptos" panose="02110004020202020204"/>
              </a:rPr>
              <a:t>Notas: </a:t>
            </a:r>
            <a:r>
              <a:rPr lang="es-EC" sz="1050" kern="0" dirty="0">
                <a:solidFill>
                  <a:prstClr val="black"/>
                </a:solidFill>
                <a:latin typeface="Aptos" panose="02110004020202020204"/>
              </a:rPr>
              <a:t>Transferencias proyectadas a </a:t>
            </a:r>
            <a:r>
              <a:rPr lang="es-EC" sz="1050" kern="0" dirty="0" err="1">
                <a:solidFill>
                  <a:prstClr val="black"/>
                </a:solidFill>
                <a:latin typeface="Aptos" panose="02110004020202020204"/>
              </a:rPr>
              <a:t>EPs</a:t>
            </a:r>
            <a:r>
              <a:rPr lang="es-EC" sz="1050" kern="0" dirty="0">
                <a:solidFill>
                  <a:prstClr val="black"/>
                </a:solidFill>
                <a:latin typeface="Aptos" panose="02110004020202020204"/>
              </a:rPr>
              <a:t> para el 2026: USD4,07 millones – Base Codificado</a:t>
            </a:r>
          </a:p>
          <a:p>
            <a:pPr lvl="0" algn="just">
              <a:defRPr/>
            </a:pPr>
            <a:r>
              <a:rPr lang="es-EC" sz="1050" kern="0" dirty="0">
                <a:solidFill>
                  <a:prstClr val="black"/>
                </a:solidFill>
                <a:latin typeface="Aptos" panose="02110004020202020204"/>
              </a:rPr>
              <a:t>  </a:t>
            </a:r>
            <a:endParaRPr lang="es-ES" sz="1050" kern="0" dirty="0">
              <a:solidFill>
                <a:prstClr val="black"/>
              </a:solidFill>
              <a:latin typeface="Aptos" panose="02110004020202020204"/>
            </a:endParaRPr>
          </a:p>
        </p:txBody>
      </p:sp>
      <p:graphicFrame>
        <p:nvGraphicFramePr>
          <p:cNvPr id="12" name="Gráfico 11">
            <a:extLst>
              <a:ext uri="{FF2B5EF4-FFF2-40B4-BE49-F238E27FC236}">
                <a16:creationId xmlns:a16="http://schemas.microsoft.com/office/drawing/2014/main" id="{8BCD3035-2351-4408-B4C3-FFCD226C0F7F}"/>
              </a:ext>
            </a:extLst>
          </p:cNvPr>
          <p:cNvGraphicFramePr>
            <a:graphicFrameLocks/>
          </p:cNvGraphicFramePr>
          <p:nvPr>
            <p:extLst>
              <p:ext uri="{D42A27DB-BD31-4B8C-83A1-F6EECF244321}">
                <p14:modId xmlns:p14="http://schemas.microsoft.com/office/powerpoint/2010/main" val="3278733452"/>
              </p:ext>
            </p:extLst>
          </p:nvPr>
        </p:nvGraphicFramePr>
        <p:xfrm>
          <a:off x="3710152" y="2347025"/>
          <a:ext cx="4991101" cy="30908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35559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75896"/>
            <a:ext cx="1010400" cy="426965"/>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010400" y="195139"/>
            <a:ext cx="11181600" cy="400110"/>
          </a:xfrm>
          <a:prstGeom prst="rect">
            <a:avLst/>
          </a:prstGeom>
          <a:noFill/>
        </p:spPr>
        <p:txBody>
          <a:bodyPr wrap="square" rtlCol="0">
            <a:spAutoFit/>
          </a:bodyPr>
          <a:lstStyle/>
          <a:p>
            <a:pPr lvl="0">
              <a:buSzPts val="2000"/>
            </a:pPr>
            <a:r>
              <a:rPr lang="es-EC" altLang="es-EC" sz="2000" b="1" dirty="0">
                <a:solidFill>
                  <a:srgbClr val="4B3DA7"/>
                </a:solidFill>
                <a:latin typeface="Arial"/>
                <a:cs typeface="Arial"/>
              </a:rPr>
              <a:t>2. </a:t>
            </a:r>
            <a:r>
              <a:rPr lang="es-EC" altLang="es-EC" sz="2000" b="1" dirty="0">
                <a:solidFill>
                  <a:srgbClr val="4B3DA7"/>
                </a:solidFill>
                <a:latin typeface="Arial"/>
                <a:cs typeface="Arial"/>
                <a:sym typeface="Arial"/>
              </a:rPr>
              <a:t>Panorama General de las Empresas Públicas de la Función Ejecutiva</a:t>
            </a:r>
            <a:endParaRPr lang="es-EC" sz="2000" b="1" dirty="0">
              <a:solidFill>
                <a:srgbClr val="4B3DA7"/>
              </a:solidFill>
              <a:latin typeface="Arial"/>
              <a:cs typeface="Arial"/>
              <a:sym typeface="Arial"/>
            </a:endParaRPr>
          </a:p>
        </p:txBody>
      </p:sp>
      <p:sp>
        <p:nvSpPr>
          <p:cNvPr id="7" name="CuadroTexto 6">
            <a:extLst>
              <a:ext uri="{FF2B5EF4-FFF2-40B4-BE49-F238E27FC236}">
                <a16:creationId xmlns:a16="http://schemas.microsoft.com/office/drawing/2014/main" id="{50DC43B1-7368-450F-A0F1-05C6B35BA4A6}"/>
              </a:ext>
            </a:extLst>
          </p:cNvPr>
          <p:cNvSpPr txBox="1"/>
          <p:nvPr/>
        </p:nvSpPr>
        <p:spPr>
          <a:xfrm>
            <a:off x="8479463" y="2148835"/>
            <a:ext cx="2865664" cy="2970044"/>
          </a:xfrm>
          <a:prstGeom prst="rect">
            <a:avLst/>
          </a:prstGeom>
          <a:solidFill>
            <a:sysClr val="window" lastClr="FFFFFF"/>
          </a:solidFill>
          <a:ln w="19050" cap="flat" cmpd="sng" algn="ctr">
            <a:solidFill>
              <a:schemeClr val="bg1"/>
            </a:solidFill>
            <a:prstDash val="solid"/>
            <a:miter lim="800000"/>
          </a:ln>
          <a:effectLst/>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s-ES" sz="1100" kern="0" dirty="0">
                <a:solidFill>
                  <a:prstClr val="black"/>
                </a:solidFill>
                <a:latin typeface="Aptos" panose="02110004020202020204"/>
              </a:rPr>
              <a:t>Conforme el articulo no numerado del Código Orgánico de Planificación y Finanzas Públicas, se establece:</a:t>
            </a:r>
          </a:p>
          <a:p>
            <a:pPr marL="0" marR="0" lvl="0" indent="0" algn="just" defTabSz="914400" eaLnBrk="1" fontAlgn="auto" latinLnBrk="0" hangingPunct="1">
              <a:lnSpc>
                <a:spcPct val="100000"/>
              </a:lnSpc>
              <a:spcBef>
                <a:spcPts val="0"/>
              </a:spcBef>
              <a:spcAft>
                <a:spcPts val="0"/>
              </a:spcAft>
              <a:buClrTx/>
              <a:buSzTx/>
              <a:buFontTx/>
              <a:buNone/>
              <a:tabLst/>
              <a:defRPr/>
            </a:pPr>
            <a:endParaRPr lang="es-ES" sz="1100" kern="0" dirty="0">
              <a:solidFill>
                <a:prstClr val="black"/>
              </a:solidFill>
              <a:latin typeface="Aptos" panose="02110004020202020204"/>
            </a:endParaRPr>
          </a:p>
          <a:p>
            <a:pPr lvl="1" algn="just" defTabSz="914400"/>
            <a:r>
              <a:rPr lang="es-ES" sz="1100" i="1" kern="0" dirty="0">
                <a:solidFill>
                  <a:prstClr val="black"/>
                </a:solidFill>
                <a:latin typeface="Aptos" panose="02110004020202020204"/>
              </a:rPr>
              <a:t>“Se entenderá por excedentes los valores que las empresas públicas hayan generado como superávit una vez que se encuentren cubiertos todos los costos y gastos de la empresa, así como las obligaciones por pagar, ya sea al cierre del ejercicio fiscal anterior, o proyectados al cierre del ejercicio fiscal en curso. Los excedentes que no hayan sido invertidos o reinvertidos, o que no se estime hacerlos se transferirán al Presupuesto General del Estado.”</a:t>
            </a:r>
            <a:endParaRPr kumimoji="0" lang="es-EC" sz="1100" b="1" i="0" u="sng"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9" name="Rectángulo 8">
            <a:extLst>
              <a:ext uri="{FF2B5EF4-FFF2-40B4-BE49-F238E27FC236}">
                <a16:creationId xmlns:a16="http://schemas.microsoft.com/office/drawing/2014/main" id="{5FC2FD9D-A10B-4287-AEC9-390A393FFE1E}"/>
              </a:ext>
            </a:extLst>
          </p:cNvPr>
          <p:cNvSpPr/>
          <p:nvPr/>
        </p:nvSpPr>
        <p:spPr>
          <a:xfrm>
            <a:off x="672533" y="5301514"/>
            <a:ext cx="7806930" cy="577081"/>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 E-SIGEF</a:t>
            </a:r>
            <a:r>
              <a:rPr lang="es-EC" sz="1050" kern="0" dirty="0">
                <a:solidFill>
                  <a:prstClr val="black"/>
                </a:solidFill>
                <a:latin typeface="Aptos" panose="02110004020202020204"/>
              </a:rPr>
              <a:t> –Entidad 996</a:t>
            </a:r>
          </a:p>
          <a:p>
            <a:pPr lvl="0" algn="just">
              <a:defRPr/>
            </a:pPr>
            <a:r>
              <a:rPr lang="es-EC" sz="1050" b="1" u="sng" kern="0" dirty="0">
                <a:solidFill>
                  <a:prstClr val="black"/>
                </a:solidFill>
                <a:latin typeface="Aptos" panose="02110004020202020204"/>
              </a:rPr>
              <a:t>Notas:</a:t>
            </a:r>
            <a:r>
              <a:rPr lang="es-EC" sz="1050" kern="0" dirty="0">
                <a:solidFill>
                  <a:prstClr val="black"/>
                </a:solidFill>
                <a:latin typeface="Aptos" panose="02110004020202020204"/>
              </a:rPr>
              <a:t> Total Transferencias de recursos de excedentes programados para 2026: USD265,28 millones</a:t>
            </a:r>
          </a:p>
          <a:p>
            <a:pPr lvl="0" algn="just">
              <a:defRPr/>
            </a:pPr>
            <a:endParaRPr lang="es-ES" sz="1050" b="1" u="sng" kern="0" dirty="0">
              <a:solidFill>
                <a:prstClr val="black"/>
              </a:solidFill>
              <a:latin typeface="Aptos" panose="02110004020202020204"/>
            </a:endParaRPr>
          </a:p>
        </p:txBody>
      </p:sp>
      <p:sp>
        <p:nvSpPr>
          <p:cNvPr id="4" name="Rectángulo 3">
            <a:extLst>
              <a:ext uri="{FF2B5EF4-FFF2-40B4-BE49-F238E27FC236}">
                <a16:creationId xmlns:a16="http://schemas.microsoft.com/office/drawing/2014/main" id="{CD01B2B2-9C8D-4E40-9D1B-544D380A5A92}"/>
              </a:ext>
            </a:extLst>
          </p:cNvPr>
          <p:cNvSpPr/>
          <p:nvPr/>
        </p:nvSpPr>
        <p:spPr>
          <a:xfrm>
            <a:off x="1194431" y="923325"/>
            <a:ext cx="10226604" cy="646331"/>
          </a:xfrm>
          <a:prstGeom prst="rect">
            <a:avLst/>
          </a:prstGeom>
        </p:spPr>
        <p:txBody>
          <a:bodyPr wrap="square">
            <a:spAutoFit/>
          </a:bodyPr>
          <a:lstStyle/>
          <a:p>
            <a:r>
              <a:rPr lang="es-ES" kern="0" dirty="0">
                <a:solidFill>
                  <a:prstClr val="black"/>
                </a:solidFill>
                <a:latin typeface="Aptos" panose="02110004020202020204"/>
              </a:rPr>
              <a:t>A continuación se muestra las </a:t>
            </a:r>
            <a:r>
              <a:rPr lang="es-ES" b="1" u="sng" kern="0" dirty="0">
                <a:solidFill>
                  <a:prstClr val="black"/>
                </a:solidFill>
                <a:latin typeface="Aptos" panose="02110004020202020204"/>
              </a:rPr>
              <a:t>Transferencia de recursos de Excedentes</a:t>
            </a:r>
            <a:r>
              <a:rPr lang="es-ES" kern="0" dirty="0">
                <a:solidFill>
                  <a:prstClr val="black"/>
                </a:solidFill>
                <a:latin typeface="Aptos" panose="02110004020202020204"/>
              </a:rPr>
              <a:t> al Presupuesto General del Estado por parte de las empresas públicas de la Función Ejecutiva:</a:t>
            </a:r>
            <a:endParaRPr lang="es-EC" dirty="0"/>
          </a:p>
        </p:txBody>
      </p:sp>
      <p:graphicFrame>
        <p:nvGraphicFramePr>
          <p:cNvPr id="14" name="Gráfico 13">
            <a:extLst>
              <a:ext uri="{FF2B5EF4-FFF2-40B4-BE49-F238E27FC236}">
                <a16:creationId xmlns:a16="http://schemas.microsoft.com/office/drawing/2014/main" id="{E4285B4F-C018-4DB9-AE03-C28EB4921846}"/>
              </a:ext>
            </a:extLst>
          </p:cNvPr>
          <p:cNvGraphicFramePr>
            <a:graphicFrameLocks/>
          </p:cNvGraphicFramePr>
          <p:nvPr>
            <p:extLst>
              <p:ext uri="{D42A27DB-BD31-4B8C-83A1-F6EECF244321}">
                <p14:modId xmlns:p14="http://schemas.microsoft.com/office/powerpoint/2010/main" val="1672034179"/>
              </p:ext>
            </p:extLst>
          </p:nvPr>
        </p:nvGraphicFramePr>
        <p:xfrm>
          <a:off x="2579733" y="2381449"/>
          <a:ext cx="5058802" cy="2852738"/>
        </p:xfrm>
        <a:graphic>
          <a:graphicData uri="http://schemas.openxmlformats.org/drawingml/2006/chart">
            <c:chart xmlns:c="http://schemas.openxmlformats.org/drawingml/2006/chart" xmlns:r="http://schemas.openxmlformats.org/officeDocument/2006/relationships" r:id="rId5"/>
          </a:graphicData>
        </a:graphic>
      </p:graphicFrame>
      <p:sp>
        <p:nvSpPr>
          <p:cNvPr id="6" name="CuadroTexto 5">
            <a:extLst>
              <a:ext uri="{FF2B5EF4-FFF2-40B4-BE49-F238E27FC236}">
                <a16:creationId xmlns:a16="http://schemas.microsoft.com/office/drawing/2014/main" id="{C2192603-3DA5-49EF-A33A-4A5750421866}"/>
              </a:ext>
            </a:extLst>
          </p:cNvPr>
          <p:cNvSpPr txBox="1"/>
          <p:nvPr/>
        </p:nvSpPr>
        <p:spPr>
          <a:xfrm>
            <a:off x="2949575" y="1749780"/>
            <a:ext cx="4374651" cy="646331"/>
          </a:xfrm>
          <a:prstGeom prst="rect">
            <a:avLst/>
          </a:prstGeom>
          <a:noFill/>
        </p:spPr>
        <p:txBody>
          <a:bodyPr wrap="square" rtlCol="0">
            <a:spAutoFit/>
          </a:bodyPr>
          <a:lstStyle/>
          <a:p>
            <a:pPr algn="ctr"/>
            <a:r>
              <a:rPr lang="es-MX" b="1" i="1" dirty="0">
                <a:latin typeface="Aptos" panose="02110004020202020204"/>
              </a:rPr>
              <a:t>Percibido Presupuesto General del Estado </a:t>
            </a:r>
          </a:p>
          <a:p>
            <a:pPr algn="ctr"/>
            <a:r>
              <a:rPr lang="es-MX" b="1" i="1" dirty="0">
                <a:latin typeface="Aptos" panose="02110004020202020204"/>
              </a:rPr>
              <a:t>En Millones de USD</a:t>
            </a:r>
            <a:endParaRPr lang="es-EC" b="1" i="1" dirty="0">
              <a:latin typeface="Aptos" panose="02110004020202020204"/>
            </a:endParaRPr>
          </a:p>
        </p:txBody>
      </p:sp>
    </p:spTree>
    <p:extLst>
      <p:ext uri="{BB962C8B-B14F-4D97-AF65-F5344CB8AC3E}">
        <p14:creationId xmlns:p14="http://schemas.microsoft.com/office/powerpoint/2010/main" val="1621254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70188-863E-B4DF-9583-26376E48A8A1}"/>
            </a:ext>
          </a:extLst>
        </p:cNvPr>
        <p:cNvGrpSpPr/>
        <p:nvPr/>
      </p:nvGrpSpPr>
      <p:grpSpPr>
        <a:xfrm>
          <a:off x="0" y="0"/>
          <a:ext cx="0" cy="0"/>
          <a:chOff x="0" y="0"/>
          <a:chExt cx="0" cy="0"/>
        </a:xfrm>
      </p:grpSpPr>
      <p:pic>
        <p:nvPicPr>
          <p:cNvPr id="1027" name="Picture 3" descr="C:\Users\Krusty333\Documents\MIN FINANZAS\COMUNICACIÓN\MEF 2025\PPTS Y CUADROS ESTADÍSTICOS MEF\0MODELOS PPT y PRESENTACIONES JUN 2025\PNGs\Fotos_Mesa de trabajo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87" y="0"/>
            <a:ext cx="12228611" cy="694605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1906AC55-5363-D1DE-08B7-B8C8A8EA85DF}"/>
              </a:ext>
            </a:extLst>
          </p:cNvPr>
          <p:cNvPicPr>
            <a:picLocks noChangeAspect="1"/>
          </p:cNvPicPr>
          <p:nvPr/>
        </p:nvPicPr>
        <p:blipFill>
          <a:blip r:embed="rId3"/>
          <a:stretch>
            <a:fillRect/>
          </a:stretch>
        </p:blipFill>
        <p:spPr>
          <a:xfrm>
            <a:off x="-17561" y="0"/>
            <a:ext cx="12227121" cy="6947806"/>
          </a:xfrm>
          <a:prstGeom prst="rect">
            <a:avLst/>
          </a:prstGeom>
        </p:spPr>
      </p:pic>
      <p:pic>
        <p:nvPicPr>
          <p:cNvPr id="9" name="Imagen 8">
            <a:extLst>
              <a:ext uri="{FF2B5EF4-FFF2-40B4-BE49-F238E27FC236}">
                <a16:creationId xmlns:a16="http://schemas.microsoft.com/office/drawing/2014/main" id="{B656F421-198C-D6B4-96B8-03841290EB88}"/>
              </a:ext>
            </a:extLst>
          </p:cNvPr>
          <p:cNvPicPr>
            <a:picLocks noChangeAspect="1"/>
          </p:cNvPicPr>
          <p:nvPr/>
        </p:nvPicPr>
        <p:blipFill>
          <a:blip r:embed="rId4"/>
          <a:stretch>
            <a:fillRect/>
          </a:stretch>
        </p:blipFill>
        <p:spPr>
          <a:xfrm>
            <a:off x="2623886" y="2583929"/>
            <a:ext cx="6417128" cy="1262891"/>
          </a:xfrm>
          <a:prstGeom prst="rect">
            <a:avLst/>
          </a:prstGeom>
        </p:spPr>
      </p:pic>
      <p:sp>
        <p:nvSpPr>
          <p:cNvPr id="10" name="CuadroTexto 9">
            <a:extLst>
              <a:ext uri="{FF2B5EF4-FFF2-40B4-BE49-F238E27FC236}">
                <a16:creationId xmlns:a16="http://schemas.microsoft.com/office/drawing/2014/main" id="{B6B75A92-040A-65E0-BC2C-BD55F5B748F5}"/>
              </a:ext>
            </a:extLst>
          </p:cNvPr>
          <p:cNvSpPr txBox="1"/>
          <p:nvPr/>
        </p:nvSpPr>
        <p:spPr>
          <a:xfrm>
            <a:off x="3257084" y="2707542"/>
            <a:ext cx="4909457" cy="1015663"/>
          </a:xfrm>
          <a:prstGeom prst="rect">
            <a:avLst/>
          </a:prstGeom>
          <a:noFill/>
        </p:spPr>
        <p:txBody>
          <a:bodyPr wrap="square" rtlCol="0">
            <a:spAutoFit/>
          </a:bodyPr>
          <a:lstStyle/>
          <a:p>
            <a:pPr algn="ctr"/>
            <a:r>
              <a:rPr lang="es-ES" altLang="es-EC" sz="2000" b="1" dirty="0">
                <a:solidFill>
                  <a:srgbClr val="4B3DA7"/>
                </a:solidFill>
                <a:latin typeface="Arial"/>
                <a:cs typeface="Arial"/>
              </a:rPr>
              <a:t>Seguimiento de la Ejecución  Presupuestaria de las Empresas Públicas de la Función Ejecutiva</a:t>
            </a:r>
          </a:p>
        </p:txBody>
      </p:sp>
      <p:pic>
        <p:nvPicPr>
          <p:cNvPr id="11" name="Imagen 10">
            <a:extLst>
              <a:ext uri="{FF2B5EF4-FFF2-40B4-BE49-F238E27FC236}">
                <a16:creationId xmlns:a16="http://schemas.microsoft.com/office/drawing/2014/main" id="{1AF98006-33B9-E357-73E4-D06CA1F82FB1}"/>
              </a:ext>
            </a:extLst>
          </p:cNvPr>
          <p:cNvPicPr>
            <a:picLocks noChangeAspect="1"/>
          </p:cNvPicPr>
          <p:nvPr/>
        </p:nvPicPr>
        <p:blipFill>
          <a:blip r:embed="rId5"/>
          <a:srcRect l="24767"/>
          <a:stretch/>
        </p:blipFill>
        <p:spPr>
          <a:xfrm>
            <a:off x="3902529" y="5411798"/>
            <a:ext cx="1979261" cy="652808"/>
          </a:xfrm>
          <a:prstGeom prst="rect">
            <a:avLst/>
          </a:prstGeom>
        </p:spPr>
      </p:pic>
      <p:sp>
        <p:nvSpPr>
          <p:cNvPr id="12" name="CuadroTexto 11">
            <a:extLst>
              <a:ext uri="{FF2B5EF4-FFF2-40B4-BE49-F238E27FC236}">
                <a16:creationId xmlns:a16="http://schemas.microsoft.com/office/drawing/2014/main" id="{11743226-946C-C63B-5380-EBF68F79D75B}"/>
              </a:ext>
            </a:extLst>
          </p:cNvPr>
          <p:cNvSpPr txBox="1"/>
          <p:nvPr/>
        </p:nvSpPr>
        <p:spPr>
          <a:xfrm>
            <a:off x="5978977" y="5418275"/>
            <a:ext cx="2837089" cy="646331"/>
          </a:xfrm>
          <a:prstGeom prst="rect">
            <a:avLst/>
          </a:prstGeom>
          <a:noFill/>
        </p:spPr>
        <p:txBody>
          <a:bodyPr wrap="square" rtlCol="0">
            <a:spAutoFit/>
          </a:bodyPr>
          <a:lstStyle/>
          <a:p>
            <a:r>
              <a:rPr lang="es-EC" dirty="0">
                <a:solidFill>
                  <a:schemeClr val="bg1"/>
                </a:solidFill>
                <a:latin typeface="Barlow Condensed Medium" pitchFamily="2" charset="77"/>
              </a:rPr>
              <a:t>Ministerio de Economía</a:t>
            </a:r>
          </a:p>
          <a:p>
            <a:r>
              <a:rPr lang="es-ES" dirty="0">
                <a:solidFill>
                  <a:schemeClr val="bg1"/>
                </a:solidFill>
                <a:latin typeface="Barlow Condensed Medium" pitchFamily="2" charset="77"/>
              </a:rPr>
              <a:t>Y Finanzas</a:t>
            </a:r>
            <a:endParaRPr lang="es-EC" dirty="0">
              <a:solidFill>
                <a:schemeClr val="bg1"/>
              </a:solidFill>
              <a:latin typeface="Barlow Condensed Medium" pitchFamily="2" charset="77"/>
            </a:endParaRPr>
          </a:p>
        </p:txBody>
      </p:sp>
    </p:spTree>
    <p:extLst>
      <p:ext uri="{BB962C8B-B14F-4D97-AF65-F5344CB8AC3E}">
        <p14:creationId xmlns:p14="http://schemas.microsoft.com/office/powerpoint/2010/main" val="1196393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67698"/>
            <a:ext cx="1010400" cy="440514"/>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129553" y="122920"/>
            <a:ext cx="11056094"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49" name="TextBox 84">
            <a:extLst>
              <a:ext uri="{FF2B5EF4-FFF2-40B4-BE49-F238E27FC236}">
                <a16:creationId xmlns:a16="http://schemas.microsoft.com/office/drawing/2014/main" id="{F4A8A018-321D-4475-B899-A32315B9750D}"/>
              </a:ext>
            </a:extLst>
          </p:cNvPr>
          <p:cNvSpPr txBox="1"/>
          <p:nvPr/>
        </p:nvSpPr>
        <p:spPr>
          <a:xfrm>
            <a:off x="2210203" y="899491"/>
            <a:ext cx="7991000" cy="646331"/>
          </a:xfrm>
          <a:prstGeom prst="rect">
            <a:avLst/>
          </a:prstGeom>
          <a:noFill/>
        </p:spPr>
        <p:txBody>
          <a:bodyPr wrap="square" lIns="0" rIns="0" rtlCol="0" anchor="t">
            <a:spAutoFit/>
          </a:bodyPr>
          <a:lstStyle/>
          <a:p>
            <a:pPr algn="ctr"/>
            <a:r>
              <a:rPr lang="es-MX" b="1" i="1" dirty="0">
                <a:solidFill>
                  <a:schemeClr val="tx1"/>
                </a:solidFill>
                <a:latin typeface="+mn-lt"/>
              </a:rPr>
              <a:t>Evolución de la Ejecución Presupuestaria de Ingresos</a:t>
            </a:r>
          </a:p>
          <a:p>
            <a:pPr algn="ctr"/>
            <a:r>
              <a:rPr lang="es-MX" b="1" i="1" dirty="0">
                <a:solidFill>
                  <a:schemeClr val="tx1"/>
                </a:solidFill>
                <a:latin typeface="+mn-lt"/>
              </a:rPr>
              <a:t>En Mil Millones de USD</a:t>
            </a:r>
          </a:p>
        </p:txBody>
      </p:sp>
      <p:sp>
        <p:nvSpPr>
          <p:cNvPr id="13" name="Rectángulo 12">
            <a:extLst>
              <a:ext uri="{FF2B5EF4-FFF2-40B4-BE49-F238E27FC236}">
                <a16:creationId xmlns:a16="http://schemas.microsoft.com/office/drawing/2014/main" id="{282AF3D9-FC75-4932-BE67-44322AF2A4E8}"/>
              </a:ext>
            </a:extLst>
          </p:cNvPr>
          <p:cNvSpPr/>
          <p:nvPr/>
        </p:nvSpPr>
        <p:spPr>
          <a:xfrm>
            <a:off x="815967" y="5132367"/>
            <a:ext cx="9682568" cy="415498"/>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Empresas Públicas de la Función Ejecutiva – Presupuesto Codificado y Ejecutado</a:t>
            </a:r>
          </a:p>
          <a:p>
            <a:pPr lvl="0" algn="just">
              <a:defRPr/>
            </a:pPr>
            <a:r>
              <a:rPr lang="es-ES" sz="1050" b="1" u="sng" kern="0" dirty="0">
                <a:solidFill>
                  <a:prstClr val="black"/>
                </a:solidFill>
                <a:latin typeface="Aptos" panose="02110004020202020204"/>
              </a:rPr>
              <a:t>Notas: </a:t>
            </a:r>
            <a:r>
              <a:rPr lang="es-ES" sz="1050" kern="0" dirty="0">
                <a:solidFill>
                  <a:prstClr val="black"/>
                </a:solidFill>
                <a:latin typeface="Aptos" panose="02110004020202020204"/>
              </a:rPr>
              <a:t>Santa Bárbara EP: Ejecución a noviembre de 2025</a:t>
            </a:r>
          </a:p>
        </p:txBody>
      </p:sp>
      <p:graphicFrame>
        <p:nvGraphicFramePr>
          <p:cNvPr id="14" name="Gráfico 13">
            <a:extLst>
              <a:ext uri="{FF2B5EF4-FFF2-40B4-BE49-F238E27FC236}">
                <a16:creationId xmlns:a16="http://schemas.microsoft.com/office/drawing/2014/main" id="{DCCF0747-DBB7-494F-8B2B-8C59D525AF13}"/>
              </a:ext>
            </a:extLst>
          </p:cNvPr>
          <p:cNvGraphicFramePr>
            <a:graphicFrameLocks/>
          </p:cNvGraphicFramePr>
          <p:nvPr>
            <p:extLst>
              <p:ext uri="{D42A27DB-BD31-4B8C-83A1-F6EECF244321}">
                <p14:modId xmlns:p14="http://schemas.microsoft.com/office/powerpoint/2010/main" val="1530227098"/>
              </p:ext>
            </p:extLst>
          </p:nvPr>
        </p:nvGraphicFramePr>
        <p:xfrm>
          <a:off x="2859741" y="1664494"/>
          <a:ext cx="6831106" cy="346787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50364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67698"/>
            <a:ext cx="1010400" cy="440514"/>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02875"/>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129553" y="122920"/>
            <a:ext cx="11056094"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49" name="TextBox 84">
            <a:extLst>
              <a:ext uri="{FF2B5EF4-FFF2-40B4-BE49-F238E27FC236}">
                <a16:creationId xmlns:a16="http://schemas.microsoft.com/office/drawing/2014/main" id="{F4A8A018-321D-4475-B899-A32315B9750D}"/>
              </a:ext>
            </a:extLst>
          </p:cNvPr>
          <p:cNvSpPr txBox="1"/>
          <p:nvPr/>
        </p:nvSpPr>
        <p:spPr>
          <a:xfrm>
            <a:off x="1775098" y="953699"/>
            <a:ext cx="8861209" cy="369332"/>
          </a:xfrm>
          <a:prstGeom prst="rect">
            <a:avLst/>
          </a:prstGeom>
          <a:noFill/>
        </p:spPr>
        <p:txBody>
          <a:bodyPr wrap="square" lIns="0" rIns="0" rtlCol="0" anchor="t">
            <a:spAutoFit/>
          </a:bodyPr>
          <a:lstStyle/>
          <a:p>
            <a:pPr algn="ctr"/>
            <a:r>
              <a:rPr lang="es-MX" b="1" i="1" dirty="0">
                <a:solidFill>
                  <a:schemeClr val="tx1"/>
                </a:solidFill>
                <a:latin typeface="+mn-lt"/>
              </a:rPr>
              <a:t>Evolución de la Ejecución Presupuestaria </a:t>
            </a:r>
            <a:r>
              <a:rPr lang="es-MX" b="1" i="1" dirty="0"/>
              <a:t>Por Tipo de Ingreso. En</a:t>
            </a:r>
            <a:r>
              <a:rPr lang="es-MX" b="1" i="1" dirty="0">
                <a:solidFill>
                  <a:schemeClr val="tx1"/>
                </a:solidFill>
                <a:latin typeface="+mn-lt"/>
              </a:rPr>
              <a:t> Mil Millones de USD</a:t>
            </a:r>
          </a:p>
        </p:txBody>
      </p:sp>
      <p:sp>
        <p:nvSpPr>
          <p:cNvPr id="14" name="Rectángulo 13">
            <a:extLst>
              <a:ext uri="{FF2B5EF4-FFF2-40B4-BE49-F238E27FC236}">
                <a16:creationId xmlns:a16="http://schemas.microsoft.com/office/drawing/2014/main" id="{F3FB6AC9-CADB-442A-9467-6DCAEF1F878F}"/>
              </a:ext>
            </a:extLst>
          </p:cNvPr>
          <p:cNvSpPr/>
          <p:nvPr/>
        </p:nvSpPr>
        <p:spPr>
          <a:xfrm>
            <a:off x="860790" y="5155538"/>
            <a:ext cx="9682568" cy="577081"/>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Empresas Públicas de la Función Ejecutiva – Presupuesto Codificado y Ejecutado</a:t>
            </a:r>
          </a:p>
          <a:p>
            <a:pPr lvl="0" algn="just">
              <a:defRPr/>
            </a:pPr>
            <a:r>
              <a:rPr lang="es-ES" sz="1050" b="1" u="sng" kern="0" dirty="0">
                <a:solidFill>
                  <a:prstClr val="black"/>
                </a:solidFill>
                <a:latin typeface="Aptos" panose="02110004020202020204"/>
              </a:rPr>
              <a:t>Notas: </a:t>
            </a:r>
            <a:r>
              <a:rPr lang="es-ES" sz="1050" kern="0" dirty="0">
                <a:solidFill>
                  <a:prstClr val="black"/>
                </a:solidFill>
                <a:latin typeface="Aptos" panose="02110004020202020204"/>
              </a:rPr>
              <a:t>Santa Bárbara EP: Ejecución a noviembre de 2025</a:t>
            </a:r>
          </a:p>
          <a:p>
            <a:pPr lvl="0" algn="just">
              <a:defRPr/>
            </a:pPr>
            <a:endParaRPr lang="es-ES" sz="1050" kern="0" dirty="0">
              <a:solidFill>
                <a:prstClr val="black"/>
              </a:solidFill>
              <a:latin typeface="Aptos" panose="02110004020202020204"/>
            </a:endParaRPr>
          </a:p>
        </p:txBody>
      </p:sp>
      <p:graphicFrame>
        <p:nvGraphicFramePr>
          <p:cNvPr id="11" name="Gráfico 10">
            <a:extLst>
              <a:ext uri="{FF2B5EF4-FFF2-40B4-BE49-F238E27FC236}">
                <a16:creationId xmlns:a16="http://schemas.microsoft.com/office/drawing/2014/main" id="{8183DE87-D113-4632-9458-C4C4BC7C8A2F}"/>
              </a:ext>
            </a:extLst>
          </p:cNvPr>
          <p:cNvGraphicFramePr>
            <a:graphicFrameLocks/>
          </p:cNvGraphicFramePr>
          <p:nvPr>
            <p:extLst>
              <p:ext uri="{D42A27DB-BD31-4B8C-83A1-F6EECF244321}">
                <p14:modId xmlns:p14="http://schemas.microsoft.com/office/powerpoint/2010/main" val="1633548807"/>
              </p:ext>
            </p:extLst>
          </p:nvPr>
        </p:nvGraphicFramePr>
        <p:xfrm>
          <a:off x="2305050" y="1383638"/>
          <a:ext cx="7581900" cy="37719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33434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67698"/>
            <a:ext cx="1010400" cy="440514"/>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129553" y="122920"/>
            <a:ext cx="11056094"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49" name="TextBox 84">
            <a:extLst>
              <a:ext uri="{FF2B5EF4-FFF2-40B4-BE49-F238E27FC236}">
                <a16:creationId xmlns:a16="http://schemas.microsoft.com/office/drawing/2014/main" id="{F4A8A018-321D-4475-B899-A32315B9750D}"/>
              </a:ext>
            </a:extLst>
          </p:cNvPr>
          <p:cNvSpPr txBox="1"/>
          <p:nvPr/>
        </p:nvSpPr>
        <p:spPr>
          <a:xfrm>
            <a:off x="2210203" y="830806"/>
            <a:ext cx="7991000" cy="646331"/>
          </a:xfrm>
          <a:prstGeom prst="rect">
            <a:avLst/>
          </a:prstGeom>
          <a:noFill/>
        </p:spPr>
        <p:txBody>
          <a:bodyPr wrap="square" lIns="0" rIns="0" rtlCol="0" anchor="t">
            <a:spAutoFit/>
          </a:bodyPr>
          <a:lstStyle/>
          <a:p>
            <a:pPr algn="ctr"/>
            <a:r>
              <a:rPr lang="es-MX" b="1" i="1" dirty="0">
                <a:solidFill>
                  <a:schemeClr val="tx1"/>
                </a:solidFill>
                <a:latin typeface="+mn-lt"/>
              </a:rPr>
              <a:t>Evolución de la Ejecución Presupuestaria de Ingresos – PETROECUADOR</a:t>
            </a:r>
          </a:p>
          <a:p>
            <a:pPr algn="ctr"/>
            <a:r>
              <a:rPr lang="es-MX" b="1" i="1" dirty="0">
                <a:solidFill>
                  <a:schemeClr val="tx1"/>
                </a:solidFill>
                <a:latin typeface="+mn-lt"/>
              </a:rPr>
              <a:t>En Mil Millones de USD</a:t>
            </a:r>
          </a:p>
        </p:txBody>
      </p:sp>
      <p:sp>
        <p:nvSpPr>
          <p:cNvPr id="13" name="Rectángulo 12">
            <a:extLst>
              <a:ext uri="{FF2B5EF4-FFF2-40B4-BE49-F238E27FC236}">
                <a16:creationId xmlns:a16="http://schemas.microsoft.com/office/drawing/2014/main" id="{282AF3D9-FC75-4932-BE67-44322AF2A4E8}"/>
              </a:ext>
            </a:extLst>
          </p:cNvPr>
          <p:cNvSpPr/>
          <p:nvPr/>
        </p:nvSpPr>
        <p:spPr>
          <a:xfrm>
            <a:off x="922647" y="4990959"/>
            <a:ext cx="9682568" cy="738664"/>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Empresas Públicas de la Función Ejecutiva – Presupuesto Codificado y Ejecutado </a:t>
            </a:r>
          </a:p>
          <a:p>
            <a:pPr lvl="0" algn="just">
              <a:defRPr/>
            </a:pPr>
            <a:r>
              <a:rPr lang="es-ES" sz="1050" b="1" u="sng" kern="0" dirty="0">
                <a:solidFill>
                  <a:prstClr val="black"/>
                </a:solidFill>
                <a:latin typeface="Aptos" panose="02110004020202020204"/>
              </a:rPr>
              <a:t>Notas:</a:t>
            </a:r>
            <a:r>
              <a:rPr lang="es-ES" sz="1050" kern="0" dirty="0">
                <a:solidFill>
                  <a:prstClr val="black"/>
                </a:solidFill>
                <a:latin typeface="Aptos" panose="02110004020202020204"/>
              </a:rPr>
              <a:t> </a:t>
            </a:r>
            <a:r>
              <a:rPr lang="es-ES" sz="1050" b="1" kern="0" dirty="0">
                <a:solidFill>
                  <a:prstClr val="black"/>
                </a:solidFill>
                <a:latin typeface="Aptos" panose="02110004020202020204"/>
              </a:rPr>
              <a:t>Ingresos ejecutados 2023 - 2024: </a:t>
            </a:r>
            <a:r>
              <a:rPr lang="es-MX" sz="1050" kern="0" dirty="0">
                <a:solidFill>
                  <a:prstClr val="black"/>
                </a:solidFill>
                <a:latin typeface="Aptos" panose="02110004020202020204"/>
              </a:rPr>
              <a:t>El desempeño de este periodo está explicado por el crecimiento en las exportaciones tanto de derivados de petróleo como de crudo bajo la modalidad de contratos de prestación de servicios. Este comportamiento refleja la dinámica global de oferta y demanda, factores de actividad </a:t>
            </a:r>
            <a:r>
              <a:rPr lang="es-MX" sz="1050" kern="0" dirty="0" err="1">
                <a:solidFill>
                  <a:prstClr val="black"/>
                </a:solidFill>
                <a:latin typeface="Aptos" panose="02110004020202020204"/>
              </a:rPr>
              <a:t>hidrocarburífera</a:t>
            </a:r>
            <a:r>
              <a:rPr lang="es-MX" sz="1050" kern="0" dirty="0">
                <a:solidFill>
                  <a:prstClr val="black"/>
                </a:solidFill>
                <a:latin typeface="Aptos" panose="02110004020202020204"/>
              </a:rPr>
              <a:t>, y el entorno económico y político internacional.</a:t>
            </a:r>
          </a:p>
        </p:txBody>
      </p:sp>
      <p:graphicFrame>
        <p:nvGraphicFramePr>
          <p:cNvPr id="11" name="Gráfico 10">
            <a:extLst>
              <a:ext uri="{FF2B5EF4-FFF2-40B4-BE49-F238E27FC236}">
                <a16:creationId xmlns:a16="http://schemas.microsoft.com/office/drawing/2014/main" id="{621691ED-5C4A-44F5-9F7B-48A1FA1E420A}"/>
              </a:ext>
            </a:extLst>
          </p:cNvPr>
          <p:cNvGraphicFramePr>
            <a:graphicFrameLocks/>
          </p:cNvGraphicFramePr>
          <p:nvPr>
            <p:extLst>
              <p:ext uri="{D42A27DB-BD31-4B8C-83A1-F6EECF244321}">
                <p14:modId xmlns:p14="http://schemas.microsoft.com/office/powerpoint/2010/main" val="2816914086"/>
              </p:ext>
            </p:extLst>
          </p:nvPr>
        </p:nvGraphicFramePr>
        <p:xfrm>
          <a:off x="2490952" y="1600510"/>
          <a:ext cx="7429502" cy="32670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531605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67698"/>
            <a:ext cx="1010400" cy="440514"/>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129553" y="122920"/>
            <a:ext cx="11056094"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49" name="TextBox 84">
            <a:extLst>
              <a:ext uri="{FF2B5EF4-FFF2-40B4-BE49-F238E27FC236}">
                <a16:creationId xmlns:a16="http://schemas.microsoft.com/office/drawing/2014/main" id="{F4A8A018-321D-4475-B899-A32315B9750D}"/>
              </a:ext>
            </a:extLst>
          </p:cNvPr>
          <p:cNvSpPr txBox="1"/>
          <p:nvPr/>
        </p:nvSpPr>
        <p:spPr>
          <a:xfrm>
            <a:off x="2210203" y="995672"/>
            <a:ext cx="7991000" cy="646331"/>
          </a:xfrm>
          <a:prstGeom prst="rect">
            <a:avLst/>
          </a:prstGeom>
          <a:noFill/>
        </p:spPr>
        <p:txBody>
          <a:bodyPr wrap="square" lIns="0" rIns="0" rtlCol="0" anchor="t">
            <a:spAutoFit/>
          </a:bodyPr>
          <a:lstStyle/>
          <a:p>
            <a:pPr algn="ctr"/>
            <a:r>
              <a:rPr lang="es-MX" b="1" i="1" dirty="0">
                <a:solidFill>
                  <a:schemeClr val="tx1"/>
                </a:solidFill>
                <a:latin typeface="+mn-lt"/>
              </a:rPr>
              <a:t>Evolución de la Ejecución Presupuestaria de Ingresos: CELEC, CNEL, CNT, FLOPEC </a:t>
            </a:r>
          </a:p>
          <a:p>
            <a:pPr algn="ctr"/>
            <a:r>
              <a:rPr lang="es-MX" b="1" i="1" dirty="0"/>
              <a:t>En</a:t>
            </a:r>
            <a:r>
              <a:rPr lang="es-MX" b="1" i="1" dirty="0">
                <a:solidFill>
                  <a:schemeClr val="tx1"/>
                </a:solidFill>
                <a:latin typeface="+mn-lt"/>
              </a:rPr>
              <a:t> Mil Millones de USD</a:t>
            </a:r>
          </a:p>
        </p:txBody>
      </p:sp>
      <p:sp>
        <p:nvSpPr>
          <p:cNvPr id="13" name="Rectángulo 12">
            <a:extLst>
              <a:ext uri="{FF2B5EF4-FFF2-40B4-BE49-F238E27FC236}">
                <a16:creationId xmlns:a16="http://schemas.microsoft.com/office/drawing/2014/main" id="{282AF3D9-FC75-4932-BE67-44322AF2A4E8}"/>
              </a:ext>
            </a:extLst>
          </p:cNvPr>
          <p:cNvSpPr/>
          <p:nvPr/>
        </p:nvSpPr>
        <p:spPr>
          <a:xfrm>
            <a:off x="815967" y="5132367"/>
            <a:ext cx="9682568" cy="253916"/>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Empresas Públicas de la Función Ejecutiva – Presupuesto Codificado y Ejecutado </a:t>
            </a:r>
          </a:p>
        </p:txBody>
      </p:sp>
      <p:graphicFrame>
        <p:nvGraphicFramePr>
          <p:cNvPr id="11" name="Gráfico 10">
            <a:extLst>
              <a:ext uri="{FF2B5EF4-FFF2-40B4-BE49-F238E27FC236}">
                <a16:creationId xmlns:a16="http://schemas.microsoft.com/office/drawing/2014/main" id="{32C889F7-0DDF-47D6-BEFE-4532E8458A05}"/>
              </a:ext>
            </a:extLst>
          </p:cNvPr>
          <p:cNvGraphicFramePr>
            <a:graphicFrameLocks/>
          </p:cNvGraphicFramePr>
          <p:nvPr>
            <p:extLst>
              <p:ext uri="{D42A27DB-BD31-4B8C-83A1-F6EECF244321}">
                <p14:modId xmlns:p14="http://schemas.microsoft.com/office/powerpoint/2010/main" val="602165212"/>
              </p:ext>
            </p:extLst>
          </p:nvPr>
        </p:nvGraphicFramePr>
        <p:xfrm>
          <a:off x="2466975" y="1725633"/>
          <a:ext cx="7258050" cy="32432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65967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67698"/>
            <a:ext cx="1010400" cy="440514"/>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02875"/>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129553" y="122920"/>
            <a:ext cx="11056094"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49" name="TextBox 84">
            <a:extLst>
              <a:ext uri="{FF2B5EF4-FFF2-40B4-BE49-F238E27FC236}">
                <a16:creationId xmlns:a16="http://schemas.microsoft.com/office/drawing/2014/main" id="{F4A8A018-321D-4475-B899-A32315B9750D}"/>
              </a:ext>
            </a:extLst>
          </p:cNvPr>
          <p:cNvSpPr txBox="1"/>
          <p:nvPr/>
        </p:nvSpPr>
        <p:spPr>
          <a:xfrm>
            <a:off x="2210203" y="961062"/>
            <a:ext cx="7991000" cy="646331"/>
          </a:xfrm>
          <a:prstGeom prst="rect">
            <a:avLst/>
          </a:prstGeom>
          <a:noFill/>
        </p:spPr>
        <p:txBody>
          <a:bodyPr wrap="square" lIns="0" rIns="0" rtlCol="0" anchor="t">
            <a:spAutoFit/>
          </a:bodyPr>
          <a:lstStyle/>
          <a:p>
            <a:pPr algn="ctr"/>
            <a:r>
              <a:rPr lang="es-MX" b="1" i="1" dirty="0">
                <a:solidFill>
                  <a:schemeClr val="tx1"/>
                </a:solidFill>
                <a:latin typeface="+mn-lt"/>
              </a:rPr>
              <a:t>Evolución de la Ejecución Presupuestaria de Ingresos: Resto de empresas públicas – ASTINAVE, COMEP, ENAMI, EPA, SBEP, SPEEP, VDUEP en Millones USD</a:t>
            </a:r>
          </a:p>
        </p:txBody>
      </p:sp>
      <p:sp>
        <p:nvSpPr>
          <p:cNvPr id="14" name="Rectángulo 13">
            <a:extLst>
              <a:ext uri="{FF2B5EF4-FFF2-40B4-BE49-F238E27FC236}">
                <a16:creationId xmlns:a16="http://schemas.microsoft.com/office/drawing/2014/main" id="{F3FB6AC9-CADB-442A-9467-6DCAEF1F878F}"/>
              </a:ext>
            </a:extLst>
          </p:cNvPr>
          <p:cNvSpPr/>
          <p:nvPr/>
        </p:nvSpPr>
        <p:spPr>
          <a:xfrm>
            <a:off x="815967" y="5132367"/>
            <a:ext cx="9682568" cy="415498"/>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Empresas Públicas de la Función Ejecutiva – Presupuesto Codificado y Ejecutado</a:t>
            </a:r>
          </a:p>
          <a:p>
            <a:pPr lvl="0" algn="just">
              <a:defRPr/>
            </a:pPr>
            <a:r>
              <a:rPr lang="es-ES" sz="1050" b="1" u="sng" kern="0" dirty="0">
                <a:solidFill>
                  <a:prstClr val="black"/>
                </a:solidFill>
                <a:latin typeface="Aptos" panose="02110004020202020204"/>
              </a:rPr>
              <a:t>Notas:</a:t>
            </a:r>
            <a:r>
              <a:rPr lang="es-ES" sz="1050" kern="0" dirty="0">
                <a:solidFill>
                  <a:prstClr val="black"/>
                </a:solidFill>
                <a:latin typeface="Aptos" panose="02110004020202020204"/>
              </a:rPr>
              <a:t> Santa Bárbara EP: Ejecución a noviembre de 2025 </a:t>
            </a:r>
          </a:p>
        </p:txBody>
      </p:sp>
      <p:graphicFrame>
        <p:nvGraphicFramePr>
          <p:cNvPr id="10" name="Gráfico 9">
            <a:extLst>
              <a:ext uri="{FF2B5EF4-FFF2-40B4-BE49-F238E27FC236}">
                <a16:creationId xmlns:a16="http://schemas.microsoft.com/office/drawing/2014/main" id="{23014D91-7DFA-4636-8660-A66072497A00}"/>
              </a:ext>
            </a:extLst>
          </p:cNvPr>
          <p:cNvGraphicFramePr>
            <a:graphicFrameLocks/>
          </p:cNvGraphicFramePr>
          <p:nvPr>
            <p:extLst>
              <p:ext uri="{D42A27DB-BD31-4B8C-83A1-F6EECF244321}">
                <p14:modId xmlns:p14="http://schemas.microsoft.com/office/powerpoint/2010/main" val="85486485"/>
              </p:ext>
            </p:extLst>
          </p:nvPr>
        </p:nvGraphicFramePr>
        <p:xfrm>
          <a:off x="2409825" y="1776540"/>
          <a:ext cx="7372350" cy="325504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557261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75896"/>
            <a:ext cx="1010400" cy="426965"/>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010400" y="102696"/>
            <a:ext cx="11181600"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10" name="TextBox 84">
            <a:extLst>
              <a:ext uri="{FF2B5EF4-FFF2-40B4-BE49-F238E27FC236}">
                <a16:creationId xmlns:a16="http://schemas.microsoft.com/office/drawing/2014/main" id="{967C730E-92D6-4910-81F3-F57DB3AB43E2}"/>
              </a:ext>
            </a:extLst>
          </p:cNvPr>
          <p:cNvSpPr txBox="1"/>
          <p:nvPr/>
        </p:nvSpPr>
        <p:spPr>
          <a:xfrm>
            <a:off x="2210203" y="780918"/>
            <a:ext cx="7991000" cy="369332"/>
          </a:xfrm>
          <a:prstGeom prst="rect">
            <a:avLst/>
          </a:prstGeom>
          <a:noFill/>
        </p:spPr>
        <p:txBody>
          <a:bodyPr wrap="square" lIns="0" rIns="0" rtlCol="0" anchor="t">
            <a:spAutoFit/>
          </a:bodyPr>
          <a:lstStyle/>
          <a:p>
            <a:pPr algn="ctr"/>
            <a:r>
              <a:rPr lang="es-MX" b="1" i="1" dirty="0">
                <a:solidFill>
                  <a:schemeClr val="tx1"/>
                </a:solidFill>
                <a:latin typeface="+mn-lt"/>
              </a:rPr>
              <a:t>Evolución de la Ejecución Presupuestaria de </a:t>
            </a:r>
            <a:r>
              <a:rPr lang="es-MX" b="1" i="1" dirty="0"/>
              <a:t>Egresos. En</a:t>
            </a:r>
            <a:r>
              <a:rPr lang="es-MX" b="1" i="1" dirty="0">
                <a:solidFill>
                  <a:schemeClr val="tx1"/>
                </a:solidFill>
                <a:latin typeface="+mn-lt"/>
              </a:rPr>
              <a:t> Mil Millones de USD</a:t>
            </a:r>
          </a:p>
        </p:txBody>
      </p:sp>
      <p:sp>
        <p:nvSpPr>
          <p:cNvPr id="13" name="Rectángulo 12">
            <a:extLst>
              <a:ext uri="{FF2B5EF4-FFF2-40B4-BE49-F238E27FC236}">
                <a16:creationId xmlns:a16="http://schemas.microsoft.com/office/drawing/2014/main" id="{9556FBD7-5647-4DD8-93DF-187F6CFB6AFC}"/>
              </a:ext>
            </a:extLst>
          </p:cNvPr>
          <p:cNvSpPr/>
          <p:nvPr/>
        </p:nvSpPr>
        <p:spPr>
          <a:xfrm>
            <a:off x="824932" y="4944793"/>
            <a:ext cx="9682568" cy="415498"/>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Empresas Públicas de la Función Ejecutiva – Presupuesto Codificado y Ejecutado</a:t>
            </a:r>
          </a:p>
          <a:p>
            <a:pPr lvl="0" algn="just">
              <a:defRPr/>
            </a:pPr>
            <a:r>
              <a:rPr lang="es-ES" sz="1050" b="1" u="sng" kern="0" dirty="0">
                <a:solidFill>
                  <a:prstClr val="black"/>
                </a:solidFill>
                <a:latin typeface="Aptos" panose="02110004020202020204"/>
              </a:rPr>
              <a:t>Notas:</a:t>
            </a:r>
            <a:r>
              <a:rPr lang="es-ES" sz="1050" kern="0" dirty="0">
                <a:solidFill>
                  <a:prstClr val="black"/>
                </a:solidFill>
                <a:latin typeface="Aptos" panose="02110004020202020204"/>
              </a:rPr>
              <a:t> Santa Bárbara EP: Ejecución a noviembre de 2025  </a:t>
            </a:r>
          </a:p>
        </p:txBody>
      </p:sp>
      <p:graphicFrame>
        <p:nvGraphicFramePr>
          <p:cNvPr id="12" name="Gráfico 11">
            <a:extLst>
              <a:ext uri="{FF2B5EF4-FFF2-40B4-BE49-F238E27FC236}">
                <a16:creationId xmlns:a16="http://schemas.microsoft.com/office/drawing/2014/main" id="{E6626741-9253-4FD4-AAA5-CD2B4B5EF75B}"/>
              </a:ext>
            </a:extLst>
          </p:cNvPr>
          <p:cNvGraphicFramePr>
            <a:graphicFrameLocks/>
          </p:cNvGraphicFramePr>
          <p:nvPr>
            <p:extLst>
              <p:ext uri="{D42A27DB-BD31-4B8C-83A1-F6EECF244321}">
                <p14:modId xmlns:p14="http://schemas.microsoft.com/office/powerpoint/2010/main" val="1925941362"/>
              </p:ext>
            </p:extLst>
          </p:nvPr>
        </p:nvGraphicFramePr>
        <p:xfrm>
          <a:off x="2286000" y="1316015"/>
          <a:ext cx="7915203" cy="336962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08713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75896"/>
            <a:ext cx="1010400" cy="426965"/>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010400" y="102696"/>
            <a:ext cx="11181600"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8" name="TextBox 84">
            <a:extLst>
              <a:ext uri="{FF2B5EF4-FFF2-40B4-BE49-F238E27FC236}">
                <a16:creationId xmlns:a16="http://schemas.microsoft.com/office/drawing/2014/main" id="{398FB5A6-4598-4184-AA5D-0910CD2892C7}"/>
              </a:ext>
            </a:extLst>
          </p:cNvPr>
          <p:cNvSpPr txBox="1"/>
          <p:nvPr/>
        </p:nvSpPr>
        <p:spPr>
          <a:xfrm>
            <a:off x="2268458" y="833616"/>
            <a:ext cx="7874489" cy="369332"/>
          </a:xfrm>
          <a:prstGeom prst="rect">
            <a:avLst/>
          </a:prstGeom>
          <a:noFill/>
        </p:spPr>
        <p:txBody>
          <a:bodyPr wrap="square" lIns="0" rIns="0" rtlCol="0" anchor="t">
            <a:spAutoFit/>
          </a:bodyPr>
          <a:lstStyle/>
          <a:p>
            <a:pPr algn="ctr"/>
            <a:r>
              <a:rPr lang="es-MX" b="1" i="1" dirty="0">
                <a:solidFill>
                  <a:schemeClr val="tx1"/>
                </a:solidFill>
                <a:latin typeface="+mn-lt"/>
              </a:rPr>
              <a:t>Ejecución presupuestaria por tipo de </a:t>
            </a:r>
            <a:r>
              <a:rPr lang="es-MX" b="1" i="1" dirty="0"/>
              <a:t>Egreso. En Mil Millones de USD</a:t>
            </a:r>
            <a:r>
              <a:rPr lang="es-MX" b="1" dirty="0">
                <a:solidFill>
                  <a:schemeClr val="tx1"/>
                </a:solidFill>
                <a:latin typeface="+mn-lt"/>
              </a:rPr>
              <a:t> </a:t>
            </a:r>
          </a:p>
        </p:txBody>
      </p:sp>
      <p:sp>
        <p:nvSpPr>
          <p:cNvPr id="10" name="Rectángulo 9">
            <a:extLst>
              <a:ext uri="{FF2B5EF4-FFF2-40B4-BE49-F238E27FC236}">
                <a16:creationId xmlns:a16="http://schemas.microsoft.com/office/drawing/2014/main" id="{383EA3F4-68B8-4FD1-97DB-446537A55EC0}"/>
              </a:ext>
            </a:extLst>
          </p:cNvPr>
          <p:cNvSpPr/>
          <p:nvPr/>
        </p:nvSpPr>
        <p:spPr>
          <a:xfrm>
            <a:off x="755160" y="5531293"/>
            <a:ext cx="9682568" cy="415498"/>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Empresas Públicas de la Función Ejecutiva – Presupuesto Codificado y Ejecutado</a:t>
            </a:r>
          </a:p>
          <a:p>
            <a:pPr lvl="0" algn="just">
              <a:defRPr/>
            </a:pPr>
            <a:r>
              <a:rPr lang="es-ES" sz="1050" b="1" u="sng" kern="0" dirty="0">
                <a:solidFill>
                  <a:prstClr val="black"/>
                </a:solidFill>
                <a:latin typeface="Aptos" panose="02110004020202020204"/>
              </a:rPr>
              <a:t>Notas:</a:t>
            </a:r>
            <a:r>
              <a:rPr lang="es-ES" sz="1050" kern="0" dirty="0">
                <a:solidFill>
                  <a:prstClr val="black"/>
                </a:solidFill>
                <a:latin typeface="Aptos" panose="02110004020202020204"/>
              </a:rPr>
              <a:t> Santa Bárbara EP: Ejecución a noviembre de 2025   </a:t>
            </a:r>
          </a:p>
        </p:txBody>
      </p:sp>
      <p:sp>
        <p:nvSpPr>
          <p:cNvPr id="11" name="Rectángulo 10">
            <a:extLst>
              <a:ext uri="{FF2B5EF4-FFF2-40B4-BE49-F238E27FC236}">
                <a16:creationId xmlns:a16="http://schemas.microsoft.com/office/drawing/2014/main" id="{7C55389E-FA85-4B0F-8722-0EA1CE6A9979}"/>
              </a:ext>
            </a:extLst>
          </p:cNvPr>
          <p:cNvSpPr/>
          <p:nvPr/>
        </p:nvSpPr>
        <p:spPr>
          <a:xfrm>
            <a:off x="10910630" y="4258597"/>
            <a:ext cx="471882" cy="253916"/>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a:t>
            </a:r>
            <a:endParaRPr lang="es-ES" sz="1050" kern="0" dirty="0">
              <a:solidFill>
                <a:prstClr val="black"/>
              </a:solidFill>
              <a:latin typeface="Aptos" panose="02110004020202020204"/>
            </a:endParaRPr>
          </a:p>
        </p:txBody>
      </p:sp>
      <p:graphicFrame>
        <p:nvGraphicFramePr>
          <p:cNvPr id="12" name="Gráfico 11">
            <a:extLst>
              <a:ext uri="{FF2B5EF4-FFF2-40B4-BE49-F238E27FC236}">
                <a16:creationId xmlns:a16="http://schemas.microsoft.com/office/drawing/2014/main" id="{CC90D403-528E-4763-A2DF-016F4B6D0DB1}"/>
              </a:ext>
            </a:extLst>
          </p:cNvPr>
          <p:cNvGraphicFramePr>
            <a:graphicFrameLocks/>
          </p:cNvGraphicFramePr>
          <p:nvPr>
            <p:extLst>
              <p:ext uri="{D42A27DB-BD31-4B8C-83A1-F6EECF244321}">
                <p14:modId xmlns:p14="http://schemas.microsoft.com/office/powerpoint/2010/main" val="4193714875"/>
              </p:ext>
            </p:extLst>
          </p:nvPr>
        </p:nvGraphicFramePr>
        <p:xfrm>
          <a:off x="869867" y="1493349"/>
          <a:ext cx="10681448" cy="382077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96101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75896"/>
            <a:ext cx="1010400" cy="426965"/>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010400" y="102696"/>
            <a:ext cx="11181600"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10" name="TextBox 84">
            <a:extLst>
              <a:ext uri="{FF2B5EF4-FFF2-40B4-BE49-F238E27FC236}">
                <a16:creationId xmlns:a16="http://schemas.microsoft.com/office/drawing/2014/main" id="{967C730E-92D6-4910-81F3-F57DB3AB43E2}"/>
              </a:ext>
            </a:extLst>
          </p:cNvPr>
          <p:cNvSpPr txBox="1"/>
          <p:nvPr/>
        </p:nvSpPr>
        <p:spPr>
          <a:xfrm>
            <a:off x="2210203" y="780918"/>
            <a:ext cx="8429222" cy="646331"/>
          </a:xfrm>
          <a:prstGeom prst="rect">
            <a:avLst/>
          </a:prstGeom>
          <a:noFill/>
        </p:spPr>
        <p:txBody>
          <a:bodyPr wrap="square" lIns="0" rIns="0" rtlCol="0" anchor="t">
            <a:spAutoFit/>
          </a:bodyPr>
          <a:lstStyle/>
          <a:p>
            <a:pPr algn="ctr"/>
            <a:r>
              <a:rPr lang="es-MX" b="1" i="1" dirty="0">
                <a:solidFill>
                  <a:schemeClr val="tx1"/>
                </a:solidFill>
                <a:latin typeface="+mn-lt"/>
              </a:rPr>
              <a:t>Evolución de la Ejecución Presupuestaria de </a:t>
            </a:r>
            <a:r>
              <a:rPr lang="es-MX" b="1" i="1" dirty="0"/>
              <a:t>Egresos:</a:t>
            </a:r>
            <a:r>
              <a:rPr lang="es-MX" b="1" i="1" dirty="0">
                <a:solidFill>
                  <a:schemeClr val="tx1"/>
                </a:solidFill>
                <a:latin typeface="+mn-lt"/>
              </a:rPr>
              <a:t> EP PETROECUADOR </a:t>
            </a:r>
          </a:p>
          <a:p>
            <a:pPr algn="ctr"/>
            <a:r>
              <a:rPr lang="es-MX" b="1" i="1" dirty="0"/>
              <a:t>E</a:t>
            </a:r>
            <a:r>
              <a:rPr lang="es-MX" b="1" i="1" dirty="0">
                <a:solidFill>
                  <a:schemeClr val="tx1"/>
                </a:solidFill>
                <a:latin typeface="+mn-lt"/>
              </a:rPr>
              <a:t>n Mil Millones de USD</a:t>
            </a:r>
          </a:p>
        </p:txBody>
      </p:sp>
      <p:sp>
        <p:nvSpPr>
          <p:cNvPr id="13" name="Rectángulo 12">
            <a:extLst>
              <a:ext uri="{FF2B5EF4-FFF2-40B4-BE49-F238E27FC236}">
                <a16:creationId xmlns:a16="http://schemas.microsoft.com/office/drawing/2014/main" id="{9556FBD7-5647-4DD8-93DF-187F6CFB6AFC}"/>
              </a:ext>
            </a:extLst>
          </p:cNvPr>
          <p:cNvSpPr/>
          <p:nvPr/>
        </p:nvSpPr>
        <p:spPr>
          <a:xfrm>
            <a:off x="857049" y="5051283"/>
            <a:ext cx="10151610" cy="600164"/>
          </a:xfrm>
          <a:prstGeom prst="rect">
            <a:avLst/>
          </a:prstGeom>
        </p:spPr>
        <p:txBody>
          <a:bodyPr wrap="square">
            <a:spAutoFit/>
          </a:bodyPr>
          <a:lstStyle/>
          <a:p>
            <a:pPr lvl="0" algn="just">
              <a:defRPr/>
            </a:pPr>
            <a:r>
              <a:rPr lang="es-ES" sz="1100" b="1" u="sng" kern="0" dirty="0">
                <a:solidFill>
                  <a:prstClr val="black"/>
                </a:solidFill>
                <a:latin typeface="Aptos" panose="02110004020202020204"/>
              </a:rPr>
              <a:t>Fuente: </a:t>
            </a:r>
            <a:r>
              <a:rPr lang="es-ES" sz="1100" kern="0" dirty="0">
                <a:solidFill>
                  <a:prstClr val="black"/>
                </a:solidFill>
                <a:latin typeface="Aptos" panose="02110004020202020204"/>
              </a:rPr>
              <a:t>Empresas Públicas de la Función Ejecutiva – Presupuesto Codificado y Ejecutado </a:t>
            </a:r>
          </a:p>
          <a:p>
            <a:pPr lvl="0" algn="just">
              <a:defRPr/>
            </a:pPr>
            <a:r>
              <a:rPr lang="es-ES" sz="1100" b="1" u="sng" kern="0" dirty="0">
                <a:solidFill>
                  <a:prstClr val="black"/>
                </a:solidFill>
                <a:latin typeface="Aptos" panose="02110004020202020204"/>
              </a:rPr>
              <a:t>Notas:</a:t>
            </a:r>
            <a:r>
              <a:rPr lang="es-ES" sz="1100" kern="0" dirty="0">
                <a:solidFill>
                  <a:prstClr val="black"/>
                </a:solidFill>
                <a:latin typeface="Aptos" panose="02110004020202020204"/>
              </a:rPr>
              <a:t> </a:t>
            </a:r>
            <a:r>
              <a:rPr lang="es-ES" sz="1100" b="1" kern="0" dirty="0">
                <a:solidFill>
                  <a:prstClr val="black"/>
                </a:solidFill>
                <a:latin typeface="Aptos" panose="02110004020202020204"/>
              </a:rPr>
              <a:t>2024: </a:t>
            </a:r>
            <a:r>
              <a:rPr lang="es-MX" sz="1100" dirty="0"/>
              <a:t>Al cierre del año 2024, la ejecución consolidada de egresos fue de USD 14.8 mil millones, con un cumplimiento del 105,3% respecto a su codificado, que corresponden a costos y gastos operativos y administrativos; proyectos y adquisición de activos fijos y cuenta de financiamiento de derivados deficitarios (CFDD).</a:t>
            </a:r>
            <a:endParaRPr lang="es-ES" sz="1100" kern="0" dirty="0">
              <a:solidFill>
                <a:prstClr val="black"/>
              </a:solidFill>
              <a:latin typeface="Aptos" panose="02110004020202020204"/>
            </a:endParaRPr>
          </a:p>
        </p:txBody>
      </p:sp>
      <p:graphicFrame>
        <p:nvGraphicFramePr>
          <p:cNvPr id="11" name="Gráfico 10">
            <a:extLst>
              <a:ext uri="{FF2B5EF4-FFF2-40B4-BE49-F238E27FC236}">
                <a16:creationId xmlns:a16="http://schemas.microsoft.com/office/drawing/2014/main" id="{DC897E9C-EA46-4276-B1CC-A7B627E957B8}"/>
              </a:ext>
            </a:extLst>
          </p:cNvPr>
          <p:cNvGraphicFramePr>
            <a:graphicFrameLocks/>
          </p:cNvGraphicFramePr>
          <p:nvPr>
            <p:extLst>
              <p:ext uri="{D42A27DB-BD31-4B8C-83A1-F6EECF244321}">
                <p14:modId xmlns:p14="http://schemas.microsoft.com/office/powerpoint/2010/main" val="964967787"/>
              </p:ext>
            </p:extLst>
          </p:nvPr>
        </p:nvGraphicFramePr>
        <p:xfrm>
          <a:off x="1959796" y="1427249"/>
          <a:ext cx="8930036" cy="351230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48715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67698"/>
            <a:ext cx="1010400" cy="440514"/>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129553" y="122920"/>
            <a:ext cx="11056094"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49" name="TextBox 84">
            <a:extLst>
              <a:ext uri="{FF2B5EF4-FFF2-40B4-BE49-F238E27FC236}">
                <a16:creationId xmlns:a16="http://schemas.microsoft.com/office/drawing/2014/main" id="{F4A8A018-321D-4475-B899-A32315B9750D}"/>
              </a:ext>
            </a:extLst>
          </p:cNvPr>
          <p:cNvSpPr txBox="1"/>
          <p:nvPr/>
        </p:nvSpPr>
        <p:spPr>
          <a:xfrm>
            <a:off x="2227500" y="885316"/>
            <a:ext cx="7991000" cy="646331"/>
          </a:xfrm>
          <a:prstGeom prst="rect">
            <a:avLst/>
          </a:prstGeom>
          <a:noFill/>
        </p:spPr>
        <p:txBody>
          <a:bodyPr wrap="square" lIns="0" rIns="0" rtlCol="0" anchor="t">
            <a:spAutoFit/>
          </a:bodyPr>
          <a:lstStyle/>
          <a:p>
            <a:pPr algn="ctr"/>
            <a:r>
              <a:rPr lang="es-MX" b="1" i="1" dirty="0">
                <a:solidFill>
                  <a:schemeClr val="tx1"/>
                </a:solidFill>
                <a:latin typeface="+mn-lt"/>
              </a:rPr>
              <a:t>Evolución de la Ejecución Presupuestaria de Egresos: CELEC, CNEL, CNT, FLOPEC </a:t>
            </a:r>
          </a:p>
          <a:p>
            <a:pPr algn="ctr"/>
            <a:r>
              <a:rPr lang="es-MX" b="1" i="1" dirty="0"/>
              <a:t>E</a:t>
            </a:r>
            <a:r>
              <a:rPr lang="es-MX" b="1" i="1" dirty="0">
                <a:solidFill>
                  <a:schemeClr val="tx1"/>
                </a:solidFill>
                <a:latin typeface="+mn-lt"/>
              </a:rPr>
              <a:t>n </a:t>
            </a:r>
            <a:r>
              <a:rPr lang="es-MX" b="1" i="1" dirty="0"/>
              <a:t>Mil </a:t>
            </a:r>
            <a:r>
              <a:rPr lang="es-MX" b="1" i="1" dirty="0">
                <a:solidFill>
                  <a:schemeClr val="tx1"/>
                </a:solidFill>
                <a:latin typeface="+mn-lt"/>
              </a:rPr>
              <a:t>Millones de USD</a:t>
            </a:r>
          </a:p>
        </p:txBody>
      </p:sp>
      <p:sp>
        <p:nvSpPr>
          <p:cNvPr id="13" name="Rectángulo 12">
            <a:extLst>
              <a:ext uri="{FF2B5EF4-FFF2-40B4-BE49-F238E27FC236}">
                <a16:creationId xmlns:a16="http://schemas.microsoft.com/office/drawing/2014/main" id="{282AF3D9-FC75-4932-BE67-44322AF2A4E8}"/>
              </a:ext>
            </a:extLst>
          </p:cNvPr>
          <p:cNvSpPr/>
          <p:nvPr/>
        </p:nvSpPr>
        <p:spPr>
          <a:xfrm>
            <a:off x="815967" y="5132367"/>
            <a:ext cx="9682568" cy="253916"/>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Empresas Públicas de la Función Ejecutiva – Presupuesto Codificado y Ejecutado </a:t>
            </a:r>
          </a:p>
        </p:txBody>
      </p:sp>
      <p:graphicFrame>
        <p:nvGraphicFramePr>
          <p:cNvPr id="11" name="Gráfico 10">
            <a:extLst>
              <a:ext uri="{FF2B5EF4-FFF2-40B4-BE49-F238E27FC236}">
                <a16:creationId xmlns:a16="http://schemas.microsoft.com/office/drawing/2014/main" id="{2DD95F2B-95EA-49A5-9B0C-C86079DF4E0F}"/>
              </a:ext>
            </a:extLst>
          </p:cNvPr>
          <p:cNvGraphicFramePr>
            <a:graphicFrameLocks/>
          </p:cNvGraphicFramePr>
          <p:nvPr>
            <p:extLst>
              <p:ext uri="{D42A27DB-BD31-4B8C-83A1-F6EECF244321}">
                <p14:modId xmlns:p14="http://schemas.microsoft.com/office/powerpoint/2010/main" val="5587576"/>
              </p:ext>
            </p:extLst>
          </p:nvPr>
        </p:nvGraphicFramePr>
        <p:xfrm>
          <a:off x="1981365" y="1725633"/>
          <a:ext cx="8448676" cy="330041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03431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2"/>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3"/>
          <a:srcRect l="53416"/>
          <a:stretch/>
        </p:blipFill>
        <p:spPr>
          <a:xfrm>
            <a:off x="0" y="267698"/>
            <a:ext cx="1010400" cy="440514"/>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4"/>
          <a:srcRect r="51333"/>
          <a:stretch/>
        </p:blipFill>
        <p:spPr>
          <a:xfrm>
            <a:off x="10910630" y="5502875"/>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129553" y="122920"/>
            <a:ext cx="11056094" cy="707886"/>
          </a:xfrm>
          <a:prstGeom prst="rect">
            <a:avLst/>
          </a:prstGeom>
          <a:noFill/>
        </p:spPr>
        <p:txBody>
          <a:bodyPr wrap="square" rtlCol="0">
            <a:spAutoFit/>
          </a:bodyPr>
          <a:lstStyle/>
          <a:p>
            <a:pPr lvl="0">
              <a:buSzPts val="2000"/>
            </a:pPr>
            <a:r>
              <a:rPr lang="es-MX" altLang="es-EC" sz="2000" b="1" dirty="0">
                <a:solidFill>
                  <a:srgbClr val="4B3DA7"/>
                </a:solidFill>
                <a:latin typeface="Arial"/>
                <a:cs typeface="Arial"/>
              </a:rPr>
              <a:t>3. Seguimiento de la Ejecución Presupuestaria de las Empresas Públicas de la Función Ejecutiva</a:t>
            </a:r>
          </a:p>
        </p:txBody>
      </p:sp>
      <p:sp>
        <p:nvSpPr>
          <p:cNvPr id="49" name="TextBox 84">
            <a:extLst>
              <a:ext uri="{FF2B5EF4-FFF2-40B4-BE49-F238E27FC236}">
                <a16:creationId xmlns:a16="http://schemas.microsoft.com/office/drawing/2014/main" id="{F4A8A018-321D-4475-B899-A32315B9750D}"/>
              </a:ext>
            </a:extLst>
          </p:cNvPr>
          <p:cNvSpPr txBox="1"/>
          <p:nvPr/>
        </p:nvSpPr>
        <p:spPr>
          <a:xfrm>
            <a:off x="2210203" y="961062"/>
            <a:ext cx="7991000" cy="646331"/>
          </a:xfrm>
          <a:prstGeom prst="rect">
            <a:avLst/>
          </a:prstGeom>
          <a:noFill/>
        </p:spPr>
        <p:txBody>
          <a:bodyPr wrap="square" lIns="0" rIns="0" rtlCol="0" anchor="t">
            <a:spAutoFit/>
          </a:bodyPr>
          <a:lstStyle/>
          <a:p>
            <a:pPr algn="ctr"/>
            <a:r>
              <a:rPr lang="es-MX" b="1" i="1" dirty="0">
                <a:solidFill>
                  <a:schemeClr val="tx1"/>
                </a:solidFill>
                <a:latin typeface="+mn-lt"/>
              </a:rPr>
              <a:t>Evolución de la Ejecución Presupuestaria de Egresos: Resto de empresas públicas – ASTINAVE, COMEP, ENAMI, EPA, SBEP, SPEEP, VDUEP en Millones USD</a:t>
            </a:r>
          </a:p>
        </p:txBody>
      </p:sp>
      <p:sp>
        <p:nvSpPr>
          <p:cNvPr id="14" name="Rectángulo 13">
            <a:extLst>
              <a:ext uri="{FF2B5EF4-FFF2-40B4-BE49-F238E27FC236}">
                <a16:creationId xmlns:a16="http://schemas.microsoft.com/office/drawing/2014/main" id="{F3FB6AC9-CADB-442A-9467-6DCAEF1F878F}"/>
              </a:ext>
            </a:extLst>
          </p:cNvPr>
          <p:cNvSpPr/>
          <p:nvPr/>
        </p:nvSpPr>
        <p:spPr>
          <a:xfrm>
            <a:off x="752350" y="5214334"/>
            <a:ext cx="9682568" cy="577081"/>
          </a:xfrm>
          <a:prstGeom prst="rect">
            <a:avLst/>
          </a:prstGeom>
        </p:spPr>
        <p:txBody>
          <a:bodyPr wrap="square">
            <a:spAutoFit/>
          </a:bodyPr>
          <a:lstStyle/>
          <a:p>
            <a:pPr lvl="0" algn="just">
              <a:defRPr/>
            </a:pPr>
            <a:r>
              <a:rPr lang="es-ES" sz="1050" b="1" u="sng" kern="0" dirty="0">
                <a:solidFill>
                  <a:prstClr val="black"/>
                </a:solidFill>
                <a:latin typeface="Aptos" panose="02110004020202020204"/>
              </a:rPr>
              <a:t>Fuente: </a:t>
            </a:r>
            <a:r>
              <a:rPr lang="es-ES" sz="1050" kern="0" dirty="0">
                <a:solidFill>
                  <a:prstClr val="black"/>
                </a:solidFill>
                <a:latin typeface="Aptos" panose="02110004020202020204"/>
              </a:rPr>
              <a:t>Empresas Públicas de la Función Ejecutiva – Presupuesto Codificado y Ejecutado</a:t>
            </a:r>
          </a:p>
          <a:p>
            <a:pPr lvl="0" algn="just">
              <a:defRPr/>
            </a:pPr>
            <a:r>
              <a:rPr lang="es-ES" sz="1050" b="1" u="sng" kern="0" dirty="0">
                <a:solidFill>
                  <a:prstClr val="black"/>
                </a:solidFill>
                <a:latin typeface="Aptos" panose="02110004020202020204"/>
              </a:rPr>
              <a:t>Notas: </a:t>
            </a:r>
          </a:p>
          <a:p>
            <a:pPr lvl="0" algn="just">
              <a:defRPr/>
            </a:pPr>
            <a:r>
              <a:rPr lang="es-ES" sz="1050" kern="0" dirty="0">
                <a:solidFill>
                  <a:prstClr val="black"/>
                </a:solidFill>
                <a:latin typeface="Aptos" panose="02110004020202020204"/>
              </a:rPr>
              <a:t>Santa Bárbara EP: Ejecución a noviembre de 2025    </a:t>
            </a:r>
          </a:p>
        </p:txBody>
      </p:sp>
      <p:graphicFrame>
        <p:nvGraphicFramePr>
          <p:cNvPr id="10" name="Gráfico 9">
            <a:extLst>
              <a:ext uri="{FF2B5EF4-FFF2-40B4-BE49-F238E27FC236}">
                <a16:creationId xmlns:a16="http://schemas.microsoft.com/office/drawing/2014/main" id="{AE4B3DFF-CBBA-4C66-9238-236DF217F042}"/>
              </a:ext>
            </a:extLst>
          </p:cNvPr>
          <p:cNvGraphicFramePr>
            <a:graphicFrameLocks/>
          </p:cNvGraphicFramePr>
          <p:nvPr>
            <p:extLst>
              <p:ext uri="{D42A27DB-BD31-4B8C-83A1-F6EECF244321}">
                <p14:modId xmlns:p14="http://schemas.microsoft.com/office/powerpoint/2010/main" val="499322137"/>
              </p:ext>
            </p:extLst>
          </p:nvPr>
        </p:nvGraphicFramePr>
        <p:xfrm>
          <a:off x="1905000" y="1683544"/>
          <a:ext cx="8529918" cy="34488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47845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70188-863E-B4DF-9583-26376E48A8A1}"/>
            </a:ext>
          </a:extLst>
        </p:cNvPr>
        <p:cNvGrpSpPr/>
        <p:nvPr/>
      </p:nvGrpSpPr>
      <p:grpSpPr>
        <a:xfrm>
          <a:off x="0" y="0"/>
          <a:ext cx="0" cy="0"/>
          <a:chOff x="0" y="0"/>
          <a:chExt cx="0" cy="0"/>
        </a:xfrm>
      </p:grpSpPr>
      <p:pic>
        <p:nvPicPr>
          <p:cNvPr id="1027" name="Picture 3" descr="C:\Users\Krusty333\Documents\MIN FINANZAS\COMUNICACIÓN\MEF 2025\PPTS Y CUADROS ESTADÍSTICOS MEF\0MODELOS PPT y PRESENTACIONES JUN 2025\PNGs\Fotos_Mesa de trabajo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87" y="0"/>
            <a:ext cx="12228611" cy="694605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1906AC55-5363-D1DE-08B7-B8C8A8EA85DF}"/>
              </a:ext>
            </a:extLst>
          </p:cNvPr>
          <p:cNvPicPr>
            <a:picLocks noChangeAspect="1"/>
          </p:cNvPicPr>
          <p:nvPr/>
        </p:nvPicPr>
        <p:blipFill>
          <a:blip r:embed="rId3"/>
          <a:stretch>
            <a:fillRect/>
          </a:stretch>
        </p:blipFill>
        <p:spPr>
          <a:xfrm>
            <a:off x="-35121" y="-1752"/>
            <a:ext cx="12236645" cy="6947806"/>
          </a:xfrm>
          <a:prstGeom prst="rect">
            <a:avLst/>
          </a:prstGeom>
        </p:spPr>
      </p:pic>
      <p:pic>
        <p:nvPicPr>
          <p:cNvPr id="9" name="Imagen 8">
            <a:extLst>
              <a:ext uri="{FF2B5EF4-FFF2-40B4-BE49-F238E27FC236}">
                <a16:creationId xmlns:a16="http://schemas.microsoft.com/office/drawing/2014/main" id="{B656F421-198C-D6B4-96B8-03841290EB88}"/>
              </a:ext>
            </a:extLst>
          </p:cNvPr>
          <p:cNvPicPr>
            <a:picLocks noChangeAspect="1"/>
          </p:cNvPicPr>
          <p:nvPr/>
        </p:nvPicPr>
        <p:blipFill>
          <a:blip r:embed="rId4"/>
          <a:stretch>
            <a:fillRect/>
          </a:stretch>
        </p:blipFill>
        <p:spPr>
          <a:xfrm>
            <a:off x="2623886" y="2583929"/>
            <a:ext cx="6417128" cy="1262891"/>
          </a:xfrm>
          <a:prstGeom prst="rect">
            <a:avLst/>
          </a:prstGeom>
        </p:spPr>
      </p:pic>
      <p:sp>
        <p:nvSpPr>
          <p:cNvPr id="10" name="CuadroTexto 9">
            <a:extLst>
              <a:ext uri="{FF2B5EF4-FFF2-40B4-BE49-F238E27FC236}">
                <a16:creationId xmlns:a16="http://schemas.microsoft.com/office/drawing/2014/main" id="{B6B75A92-040A-65E0-BC2C-BD55F5B748F5}"/>
              </a:ext>
            </a:extLst>
          </p:cNvPr>
          <p:cNvSpPr txBox="1"/>
          <p:nvPr/>
        </p:nvSpPr>
        <p:spPr>
          <a:xfrm>
            <a:off x="2916425" y="2799875"/>
            <a:ext cx="5684488" cy="707886"/>
          </a:xfrm>
          <a:prstGeom prst="rect">
            <a:avLst/>
          </a:prstGeom>
          <a:noFill/>
        </p:spPr>
        <p:txBody>
          <a:bodyPr wrap="square" rtlCol="0">
            <a:spAutoFit/>
          </a:bodyPr>
          <a:lstStyle/>
          <a:p>
            <a:pPr algn="ctr"/>
            <a:r>
              <a:rPr lang="es-ES" altLang="es-EC" sz="2000" b="1" dirty="0">
                <a:solidFill>
                  <a:srgbClr val="4B3DA7"/>
                </a:solidFill>
                <a:latin typeface="Arial"/>
                <a:cs typeface="Arial"/>
              </a:rPr>
              <a:t>Análisis del distributivo de personal Empresas Públicas de la Función Ejecutiva</a:t>
            </a:r>
          </a:p>
        </p:txBody>
      </p:sp>
      <p:pic>
        <p:nvPicPr>
          <p:cNvPr id="11" name="Imagen 10">
            <a:extLst>
              <a:ext uri="{FF2B5EF4-FFF2-40B4-BE49-F238E27FC236}">
                <a16:creationId xmlns:a16="http://schemas.microsoft.com/office/drawing/2014/main" id="{1AF98006-33B9-E357-73E4-D06CA1F82FB1}"/>
              </a:ext>
            </a:extLst>
          </p:cNvPr>
          <p:cNvPicPr>
            <a:picLocks noChangeAspect="1"/>
          </p:cNvPicPr>
          <p:nvPr/>
        </p:nvPicPr>
        <p:blipFill>
          <a:blip r:embed="rId5"/>
          <a:srcRect l="24767"/>
          <a:stretch/>
        </p:blipFill>
        <p:spPr>
          <a:xfrm>
            <a:off x="3902529" y="5411798"/>
            <a:ext cx="1979261" cy="652808"/>
          </a:xfrm>
          <a:prstGeom prst="rect">
            <a:avLst/>
          </a:prstGeom>
        </p:spPr>
      </p:pic>
      <p:sp>
        <p:nvSpPr>
          <p:cNvPr id="12" name="CuadroTexto 11">
            <a:extLst>
              <a:ext uri="{FF2B5EF4-FFF2-40B4-BE49-F238E27FC236}">
                <a16:creationId xmlns:a16="http://schemas.microsoft.com/office/drawing/2014/main" id="{11743226-946C-C63B-5380-EBF68F79D75B}"/>
              </a:ext>
            </a:extLst>
          </p:cNvPr>
          <p:cNvSpPr txBox="1"/>
          <p:nvPr/>
        </p:nvSpPr>
        <p:spPr>
          <a:xfrm>
            <a:off x="5978977" y="5418275"/>
            <a:ext cx="2837089" cy="646331"/>
          </a:xfrm>
          <a:prstGeom prst="rect">
            <a:avLst/>
          </a:prstGeom>
          <a:noFill/>
        </p:spPr>
        <p:txBody>
          <a:bodyPr wrap="square" rtlCol="0">
            <a:spAutoFit/>
          </a:bodyPr>
          <a:lstStyle/>
          <a:p>
            <a:r>
              <a:rPr lang="es-EC" dirty="0">
                <a:solidFill>
                  <a:schemeClr val="bg1"/>
                </a:solidFill>
                <a:latin typeface="Barlow Condensed Medium" pitchFamily="2" charset="77"/>
              </a:rPr>
              <a:t>Ministerio de Economía</a:t>
            </a:r>
          </a:p>
          <a:p>
            <a:r>
              <a:rPr lang="es-ES" dirty="0">
                <a:solidFill>
                  <a:schemeClr val="bg1"/>
                </a:solidFill>
                <a:latin typeface="Barlow Condensed Medium" pitchFamily="2" charset="77"/>
              </a:rPr>
              <a:t>Y Finanzas</a:t>
            </a:r>
            <a:endParaRPr lang="es-EC" dirty="0">
              <a:solidFill>
                <a:schemeClr val="bg1"/>
              </a:solidFill>
              <a:latin typeface="Barlow Condensed Medium" pitchFamily="2" charset="77"/>
            </a:endParaRPr>
          </a:p>
        </p:txBody>
      </p:sp>
    </p:spTree>
    <p:extLst>
      <p:ext uri="{BB962C8B-B14F-4D97-AF65-F5344CB8AC3E}">
        <p14:creationId xmlns:p14="http://schemas.microsoft.com/office/powerpoint/2010/main" val="3595261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E710-B1E2-3597-B28E-A3B6C375316B}"/>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1241ED57-0B51-5756-06E7-DE1168F3E3B4}"/>
              </a:ext>
            </a:extLst>
          </p:cNvPr>
          <p:cNvPicPr>
            <a:picLocks noChangeAspect="1"/>
          </p:cNvPicPr>
          <p:nvPr/>
        </p:nvPicPr>
        <p:blipFill>
          <a:blip r:embed="rId3"/>
          <a:srcRect l="24584"/>
          <a:stretch/>
        </p:blipFill>
        <p:spPr>
          <a:xfrm>
            <a:off x="3789074" y="5946791"/>
            <a:ext cx="2283279" cy="746529"/>
          </a:xfrm>
          <a:prstGeom prst="rect">
            <a:avLst/>
          </a:prstGeom>
        </p:spPr>
      </p:pic>
      <p:sp>
        <p:nvSpPr>
          <p:cNvPr id="16" name="CuadroTexto 15">
            <a:extLst>
              <a:ext uri="{FF2B5EF4-FFF2-40B4-BE49-F238E27FC236}">
                <a16:creationId xmlns:a16="http://schemas.microsoft.com/office/drawing/2014/main" id="{CE5A6398-5C06-4EC0-9A2D-27CA7A48C9D0}"/>
              </a:ext>
            </a:extLst>
          </p:cNvPr>
          <p:cNvSpPr txBox="1"/>
          <p:nvPr/>
        </p:nvSpPr>
        <p:spPr>
          <a:xfrm>
            <a:off x="6205703" y="6040178"/>
            <a:ext cx="2865664"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32ECE305-19E0-B87A-F74D-2C808C03632E}"/>
              </a:ext>
            </a:extLst>
          </p:cNvPr>
          <p:cNvPicPr>
            <a:picLocks noChangeAspect="1"/>
          </p:cNvPicPr>
          <p:nvPr/>
        </p:nvPicPr>
        <p:blipFill>
          <a:blip r:embed="rId4"/>
          <a:srcRect l="53416"/>
          <a:stretch/>
        </p:blipFill>
        <p:spPr>
          <a:xfrm>
            <a:off x="0" y="275896"/>
            <a:ext cx="1010400" cy="426965"/>
          </a:xfrm>
          <a:prstGeom prst="rect">
            <a:avLst/>
          </a:prstGeom>
        </p:spPr>
      </p:pic>
      <p:pic>
        <p:nvPicPr>
          <p:cNvPr id="5" name="Imagen 4">
            <a:extLst>
              <a:ext uri="{FF2B5EF4-FFF2-40B4-BE49-F238E27FC236}">
                <a16:creationId xmlns:a16="http://schemas.microsoft.com/office/drawing/2014/main" id="{9CC671E2-B9CF-9702-35BF-FC542D6ADE7C}"/>
              </a:ext>
            </a:extLst>
          </p:cNvPr>
          <p:cNvPicPr>
            <a:picLocks noChangeAspect="1"/>
          </p:cNvPicPr>
          <p:nvPr/>
        </p:nvPicPr>
        <p:blipFill>
          <a:blip r:embed="rId5"/>
          <a:srcRect r="51333"/>
          <a:stretch/>
        </p:blipFill>
        <p:spPr>
          <a:xfrm>
            <a:off x="10910630" y="5521874"/>
            <a:ext cx="1281370" cy="518304"/>
          </a:xfrm>
          <a:prstGeom prst="rect">
            <a:avLst/>
          </a:prstGeom>
        </p:spPr>
      </p:pic>
      <p:sp>
        <p:nvSpPr>
          <p:cNvPr id="3" name="CuadroTexto 2">
            <a:extLst>
              <a:ext uri="{FF2B5EF4-FFF2-40B4-BE49-F238E27FC236}">
                <a16:creationId xmlns:a16="http://schemas.microsoft.com/office/drawing/2014/main" id="{E585F2D9-2C90-71C2-6960-072BCDE4F2F9}"/>
              </a:ext>
            </a:extLst>
          </p:cNvPr>
          <p:cNvSpPr txBox="1"/>
          <p:nvPr/>
        </p:nvSpPr>
        <p:spPr>
          <a:xfrm>
            <a:off x="1010400" y="275000"/>
            <a:ext cx="11181600" cy="400110"/>
          </a:xfrm>
          <a:prstGeom prst="rect">
            <a:avLst/>
          </a:prstGeom>
          <a:noFill/>
        </p:spPr>
        <p:txBody>
          <a:bodyPr wrap="square" rtlCol="0">
            <a:spAutoFit/>
          </a:bodyPr>
          <a:lstStyle/>
          <a:p>
            <a:pPr>
              <a:buSzPts val="2000"/>
            </a:pPr>
            <a:r>
              <a:rPr lang="es-ES" altLang="es-EC" sz="2000" b="1" dirty="0">
                <a:solidFill>
                  <a:srgbClr val="4B3DA7"/>
                </a:solidFill>
                <a:latin typeface="Arial"/>
                <a:cs typeface="Arial"/>
              </a:rPr>
              <a:t>4. Análisis del distributivo de personal - Empresas Públicas de la Función Ejecutiva</a:t>
            </a:r>
          </a:p>
        </p:txBody>
      </p:sp>
      <p:sp>
        <p:nvSpPr>
          <p:cNvPr id="11" name="CuadroTexto 10">
            <a:extLst>
              <a:ext uri="{FF2B5EF4-FFF2-40B4-BE49-F238E27FC236}">
                <a16:creationId xmlns:a16="http://schemas.microsoft.com/office/drawing/2014/main" id="{534E5F85-EA63-4DD5-9780-5180EB736F3A}"/>
              </a:ext>
            </a:extLst>
          </p:cNvPr>
          <p:cNvSpPr txBox="1"/>
          <p:nvPr/>
        </p:nvSpPr>
        <p:spPr>
          <a:xfrm>
            <a:off x="236994" y="5288763"/>
            <a:ext cx="8628185" cy="784830"/>
          </a:xfrm>
          <a:prstGeom prst="rect">
            <a:avLst/>
          </a:prstGeom>
          <a:noFill/>
        </p:spPr>
        <p:txBody>
          <a:bodyPr wrap="square" rtlCol="0">
            <a:spAutoFit/>
          </a:bodyPr>
          <a:lstStyle/>
          <a:p>
            <a:pPr algn="just"/>
            <a:r>
              <a:rPr lang="es-MX" sz="900" b="1" dirty="0">
                <a:latin typeface="Calibri" panose="020F0502020204030204" pitchFamily="34" charset="0"/>
                <a:cs typeface="Calibri" panose="020F0502020204030204" pitchFamily="34" charset="0"/>
              </a:rPr>
              <a:t>Notas</a:t>
            </a:r>
            <a:r>
              <a:rPr lang="es-MX" sz="900" b="1" dirty="0">
                <a:solidFill>
                  <a:schemeClr val="tx1"/>
                </a:solidFill>
                <a:latin typeface="Calibri" panose="020F0502020204030204" pitchFamily="34" charset="0"/>
                <a:cs typeface="Calibri" panose="020F0502020204030204" pitchFamily="34" charset="0"/>
              </a:rPr>
              <a:t>(*)</a:t>
            </a:r>
            <a:r>
              <a:rPr lang="es-MX" sz="900" b="1" dirty="0">
                <a:latin typeface="Calibri" panose="020F0502020204030204" pitchFamily="34" charset="0"/>
                <a:cs typeface="Calibri" panose="020F0502020204030204" pitchFamily="34" charset="0"/>
              </a:rPr>
              <a:t>:</a:t>
            </a:r>
          </a:p>
          <a:p>
            <a:pPr marL="171450" indent="-171450" algn="just">
              <a:buFontTx/>
              <a:buChar char="-"/>
            </a:pPr>
            <a:r>
              <a:rPr lang="es-MX" sz="900" dirty="0">
                <a:latin typeface="Calibri" panose="020F0502020204030204" pitchFamily="34" charset="0"/>
                <a:cs typeface="Calibri" panose="020F0502020204030204" pitchFamily="34" charset="0"/>
              </a:rPr>
              <a:t>Valores sujetos a revisión. </a:t>
            </a:r>
          </a:p>
          <a:p>
            <a:pPr algn="just"/>
            <a:r>
              <a:rPr lang="es-MX" sz="900" b="1" dirty="0">
                <a:latin typeface="Calibri" panose="020F0502020204030204" pitchFamily="34" charset="0"/>
                <a:cs typeface="Calibri" panose="020F0502020204030204" pitchFamily="34" charset="0"/>
              </a:rPr>
              <a:t>TOP</a:t>
            </a:r>
            <a:r>
              <a:rPr lang="es-MX" sz="900" dirty="0">
                <a:latin typeface="Calibri" panose="020F0502020204030204" pitchFamily="34" charset="0"/>
                <a:cs typeface="Calibri" panose="020F0502020204030204" pitchFamily="34" charset="0"/>
              </a:rPr>
              <a:t> </a:t>
            </a:r>
            <a:r>
              <a:rPr lang="es-MX" sz="900" b="1" dirty="0">
                <a:latin typeface="Calibri" panose="020F0502020204030204" pitchFamily="34" charset="0"/>
                <a:cs typeface="Calibri" panose="020F0502020204030204" pitchFamily="34" charset="0"/>
              </a:rPr>
              <a:t>5 </a:t>
            </a:r>
            <a:r>
              <a:rPr lang="es-MX" sz="900" dirty="0">
                <a:latin typeface="Calibri" panose="020F0502020204030204" pitchFamily="34" charset="0"/>
                <a:cs typeface="Calibri" panose="020F0502020204030204" pitchFamily="34" charset="0"/>
              </a:rPr>
              <a:t>= PEC, CNEL, CELEC, CNT y FLOPEC.</a:t>
            </a:r>
          </a:p>
          <a:p>
            <a:pPr algn="just"/>
            <a:r>
              <a:rPr lang="es-MX" sz="900" b="1" dirty="0">
                <a:latin typeface="Calibri" panose="020F0502020204030204" pitchFamily="34" charset="0"/>
                <a:cs typeface="Calibri" panose="020F0502020204030204" pitchFamily="34" charset="0"/>
              </a:rPr>
              <a:t>RESTO ACTIVAS </a:t>
            </a:r>
            <a:r>
              <a:rPr lang="es-MX" sz="900" dirty="0">
                <a:latin typeface="Calibri" panose="020F0502020204030204" pitchFamily="34" charset="0"/>
                <a:cs typeface="Calibri" panose="020F0502020204030204" pitchFamily="34" charset="0"/>
              </a:rPr>
              <a:t>= ASTINAVE, COMUNICA, EPA, ENAMI, SBP, SPEP y VDUEP.</a:t>
            </a:r>
          </a:p>
          <a:p>
            <a:r>
              <a:rPr lang="es-MX" sz="900" b="1" dirty="0">
                <a:latin typeface="Calibri" panose="020F0502020204030204" pitchFamily="34" charset="0"/>
                <a:cs typeface="Calibri" panose="020F0502020204030204" pitchFamily="34" charset="0"/>
              </a:rPr>
              <a:t>Fuente: </a:t>
            </a:r>
            <a:r>
              <a:rPr lang="es-MX" sz="900" dirty="0">
                <a:latin typeface="Calibri" panose="020F0502020204030204" pitchFamily="34" charset="0"/>
                <a:cs typeface="Calibri" panose="020F0502020204030204" pitchFamily="34" charset="0"/>
              </a:rPr>
              <a:t>SUI-EMCO – Empresas públicas de la Función Ejecutiva</a:t>
            </a:r>
            <a:endParaRPr lang="es-MX" sz="900" b="1" dirty="0">
              <a:latin typeface="Calibri" panose="020F0502020204030204" pitchFamily="34" charset="0"/>
              <a:cs typeface="Calibri" panose="020F0502020204030204" pitchFamily="34" charset="0"/>
            </a:endParaRPr>
          </a:p>
        </p:txBody>
      </p:sp>
      <p:sp>
        <p:nvSpPr>
          <p:cNvPr id="9" name="TextBox 84">
            <a:extLst>
              <a:ext uri="{FF2B5EF4-FFF2-40B4-BE49-F238E27FC236}">
                <a16:creationId xmlns:a16="http://schemas.microsoft.com/office/drawing/2014/main" id="{5D07ABA5-CDA5-49BC-B482-B1C567ED99EA}"/>
              </a:ext>
            </a:extLst>
          </p:cNvPr>
          <p:cNvSpPr txBox="1"/>
          <p:nvPr/>
        </p:nvSpPr>
        <p:spPr>
          <a:xfrm>
            <a:off x="2281919" y="791396"/>
            <a:ext cx="7991000" cy="646331"/>
          </a:xfrm>
          <a:prstGeom prst="rect">
            <a:avLst/>
          </a:prstGeom>
          <a:noFill/>
        </p:spPr>
        <p:txBody>
          <a:bodyPr wrap="square" lIns="0" rIns="0" rtlCol="0" anchor="t">
            <a:spAutoFit/>
          </a:bodyPr>
          <a:lstStyle/>
          <a:p>
            <a:pPr algn="ctr"/>
            <a:r>
              <a:rPr lang="es-MX" b="1" i="1" dirty="0">
                <a:solidFill>
                  <a:schemeClr val="tx1"/>
                </a:solidFill>
                <a:latin typeface="+mn-lt"/>
              </a:rPr>
              <a:t>Evolución de la nómina según tipo de EP. </a:t>
            </a:r>
          </a:p>
          <a:p>
            <a:pPr algn="ctr"/>
            <a:r>
              <a:rPr lang="es-MX" b="1" i="1" dirty="0">
                <a:solidFill>
                  <a:schemeClr val="tx1"/>
                </a:solidFill>
                <a:latin typeface="+mn-lt"/>
              </a:rPr>
              <a:t>En número de personas</a:t>
            </a:r>
          </a:p>
        </p:txBody>
      </p:sp>
      <p:graphicFrame>
        <p:nvGraphicFramePr>
          <p:cNvPr id="10" name="Gráfico 9">
            <a:extLst>
              <a:ext uri="{FF2B5EF4-FFF2-40B4-BE49-F238E27FC236}">
                <a16:creationId xmlns:a16="http://schemas.microsoft.com/office/drawing/2014/main" id="{5041C61E-6B05-4D86-9468-37AB5B99AE99}"/>
              </a:ext>
            </a:extLst>
          </p:cNvPr>
          <p:cNvGraphicFramePr>
            <a:graphicFrameLocks/>
          </p:cNvGraphicFramePr>
          <p:nvPr>
            <p:extLst>
              <p:ext uri="{D42A27DB-BD31-4B8C-83A1-F6EECF244321}">
                <p14:modId xmlns:p14="http://schemas.microsoft.com/office/powerpoint/2010/main" val="3426570158"/>
              </p:ext>
            </p:extLst>
          </p:nvPr>
        </p:nvGraphicFramePr>
        <p:xfrm>
          <a:off x="2708543" y="1397322"/>
          <a:ext cx="6774913" cy="406335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936880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B43DB-0DC3-5492-6979-F9E64B8C9C28}"/>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3A91732D-BAB4-5AF4-33E8-1D1C071B36F4}"/>
              </a:ext>
            </a:extLst>
          </p:cNvPr>
          <p:cNvPicPr>
            <a:picLocks noChangeAspect="1"/>
          </p:cNvPicPr>
          <p:nvPr/>
        </p:nvPicPr>
        <p:blipFill>
          <a:blip r:embed="rId2"/>
          <a:srcRect l="24584"/>
          <a:stretch/>
        </p:blipFill>
        <p:spPr>
          <a:xfrm>
            <a:off x="3227833" y="2734504"/>
            <a:ext cx="2868167" cy="937761"/>
          </a:xfrm>
          <a:prstGeom prst="rect">
            <a:avLst/>
          </a:prstGeom>
        </p:spPr>
      </p:pic>
      <p:sp>
        <p:nvSpPr>
          <p:cNvPr id="16" name="CuadroTexto 15">
            <a:extLst>
              <a:ext uri="{FF2B5EF4-FFF2-40B4-BE49-F238E27FC236}">
                <a16:creationId xmlns:a16="http://schemas.microsoft.com/office/drawing/2014/main" id="{BBE3C2CE-15A0-9A1D-9DBC-A3988E64F6D8}"/>
              </a:ext>
            </a:extLst>
          </p:cNvPr>
          <p:cNvSpPr txBox="1"/>
          <p:nvPr/>
        </p:nvSpPr>
        <p:spPr>
          <a:xfrm>
            <a:off x="6229349" y="2940270"/>
            <a:ext cx="3032891" cy="646331"/>
          </a:xfrm>
          <a:prstGeom prst="rect">
            <a:avLst/>
          </a:prstGeom>
          <a:noFill/>
        </p:spPr>
        <p:txBody>
          <a:bodyPr wrap="square" rtlCol="0">
            <a:spAutoFit/>
          </a:bodyPr>
          <a:lstStyle/>
          <a:p>
            <a:r>
              <a:rPr lang="es-EC" dirty="0">
                <a:solidFill>
                  <a:srgbClr val="2D2D93"/>
                </a:solidFill>
                <a:latin typeface="Barlow Condensed Medium" pitchFamily="2" charset="77"/>
              </a:rPr>
              <a:t>Ministerio de Economía</a:t>
            </a:r>
          </a:p>
          <a:p>
            <a:r>
              <a:rPr lang="es-ES" dirty="0">
                <a:solidFill>
                  <a:srgbClr val="2D2D93"/>
                </a:solidFill>
                <a:latin typeface="Barlow Condensed Medium" pitchFamily="2" charset="77"/>
              </a:rPr>
              <a:t>Y Finanzas</a:t>
            </a:r>
            <a:endParaRPr lang="es-EC" dirty="0">
              <a:solidFill>
                <a:srgbClr val="2D2D93"/>
              </a:solidFill>
              <a:latin typeface="Barlow Condensed Medium" pitchFamily="2" charset="77"/>
            </a:endParaRPr>
          </a:p>
        </p:txBody>
      </p:sp>
      <p:pic>
        <p:nvPicPr>
          <p:cNvPr id="2" name="Imagen 1">
            <a:extLst>
              <a:ext uri="{FF2B5EF4-FFF2-40B4-BE49-F238E27FC236}">
                <a16:creationId xmlns:a16="http://schemas.microsoft.com/office/drawing/2014/main" id="{C6BE5231-C63D-D9E4-29DC-E34E9D6AA53D}"/>
              </a:ext>
            </a:extLst>
          </p:cNvPr>
          <p:cNvPicPr>
            <a:picLocks noChangeAspect="1"/>
          </p:cNvPicPr>
          <p:nvPr/>
        </p:nvPicPr>
        <p:blipFill>
          <a:blip r:embed="rId3"/>
          <a:stretch>
            <a:fillRect/>
          </a:stretch>
        </p:blipFill>
        <p:spPr>
          <a:xfrm>
            <a:off x="386444" y="0"/>
            <a:ext cx="2168978" cy="426965"/>
          </a:xfrm>
          <a:prstGeom prst="rect">
            <a:avLst/>
          </a:prstGeom>
        </p:spPr>
      </p:pic>
      <p:pic>
        <p:nvPicPr>
          <p:cNvPr id="5" name="Imagen 4">
            <a:extLst>
              <a:ext uri="{FF2B5EF4-FFF2-40B4-BE49-F238E27FC236}">
                <a16:creationId xmlns:a16="http://schemas.microsoft.com/office/drawing/2014/main" id="{1DE03448-BC2E-2252-4AE2-11A4460ED647}"/>
              </a:ext>
            </a:extLst>
          </p:cNvPr>
          <p:cNvPicPr>
            <a:picLocks noChangeAspect="1"/>
          </p:cNvPicPr>
          <p:nvPr/>
        </p:nvPicPr>
        <p:blipFill>
          <a:blip r:embed="rId4"/>
          <a:stretch>
            <a:fillRect/>
          </a:stretch>
        </p:blipFill>
        <p:spPr>
          <a:xfrm>
            <a:off x="9360354" y="6339696"/>
            <a:ext cx="2632982" cy="518304"/>
          </a:xfrm>
          <a:prstGeom prst="rect">
            <a:avLst/>
          </a:prstGeom>
        </p:spPr>
      </p:pic>
    </p:spTree>
    <p:extLst>
      <p:ext uri="{BB962C8B-B14F-4D97-AF65-F5344CB8AC3E}">
        <p14:creationId xmlns:p14="http://schemas.microsoft.com/office/powerpoint/2010/main" val="16268186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4625</TotalTime>
  <Words>1813</Words>
  <Application>Microsoft Office PowerPoint</Application>
  <PresentationFormat>Panorámica</PresentationFormat>
  <Paragraphs>210</Paragraphs>
  <Slides>23</Slides>
  <Notes>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23</vt:i4>
      </vt:variant>
    </vt:vector>
  </HeadingPairs>
  <TitlesOfParts>
    <vt:vector size="29" baseType="lpstr">
      <vt:lpstr>Aptos</vt:lpstr>
      <vt:lpstr>Arial</vt:lpstr>
      <vt:lpstr>Barlow Condensed Medium</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Ramos Jiménez, Liliana Gabriela</cp:lastModifiedBy>
  <cp:revision>111</cp:revision>
  <dcterms:created xsi:type="dcterms:W3CDTF">2025-06-03T13:46:12Z</dcterms:created>
  <dcterms:modified xsi:type="dcterms:W3CDTF">2026-07-13T21:38:15Z</dcterms:modified>
</cp:coreProperties>
</file>