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1337" r:id="rId2"/>
    <p:sldId id="1335" r:id="rId3"/>
    <p:sldId id="493" r:id="rId4"/>
    <p:sldId id="1339" r:id="rId5"/>
    <p:sldId id="1341" r:id="rId6"/>
    <p:sldId id="1342" r:id="rId7"/>
    <p:sldId id="1343" r:id="rId8"/>
    <p:sldId id="1344" r:id="rId9"/>
    <p:sldId id="1345" r:id="rId10"/>
    <p:sldId id="1346" r:id="rId11"/>
    <p:sldId id="1347" r:id="rId12"/>
    <p:sldId id="1348" r:id="rId13"/>
    <p:sldId id="1349" r:id="rId14"/>
    <p:sldId id="1350" r:id="rId15"/>
    <p:sldId id="1351" r:id="rId16"/>
    <p:sldId id="1360" r:id="rId17"/>
    <p:sldId id="1361" r:id="rId18"/>
    <p:sldId id="1352" r:id="rId19"/>
    <p:sldId id="1353" r:id="rId20"/>
    <p:sldId id="1362" r:id="rId21"/>
    <p:sldId id="1363" r:id="rId22"/>
    <p:sldId id="1354" r:id="rId23"/>
    <p:sldId id="1355" r:id="rId24"/>
    <p:sldId id="1364" r:id="rId25"/>
    <p:sldId id="1365" r:id="rId26"/>
    <p:sldId id="1356" r:id="rId27"/>
    <p:sldId id="1366" r:id="rId28"/>
    <p:sldId id="1357" r:id="rId29"/>
    <p:sldId id="1358" r:id="rId30"/>
    <p:sldId id="1367" r:id="rId31"/>
    <p:sldId id="1368" r:id="rId32"/>
    <p:sldId id="1359" r:id="rId33"/>
    <p:sldId id="1369" r:id="rId34"/>
    <p:sldId id="1370" r:id="rId35"/>
    <p:sldId id="1371" r:id="rId36"/>
    <p:sldId id="1372" r:id="rId37"/>
    <p:sldId id="1373" r:id="rId38"/>
    <p:sldId id="1374" r:id="rId39"/>
    <p:sldId id="1375" r:id="rId40"/>
    <p:sldId id="1376" r:id="rId41"/>
    <p:sldId id="1377" r:id="rId42"/>
    <p:sldId id="1378" r:id="rId43"/>
    <p:sldId id="1379" r:id="rId44"/>
    <p:sldId id="1380" r:id="rId45"/>
    <p:sldId id="1381" r:id="rId46"/>
    <p:sldId id="1382" r:id="rId47"/>
    <p:sldId id="1383" r:id="rId48"/>
    <p:sldId id="1384" r:id="rId49"/>
    <p:sldId id="1385" r:id="rId50"/>
  </p:sldIdLst>
  <p:sldSz cx="12192000" cy="6858000"/>
  <p:notesSz cx="6797675" cy="9926638"/>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p:restoredTop sz="94248" autoAdjust="0"/>
  </p:normalViewPr>
  <p:slideViewPr>
    <p:cSldViewPr snapToGrid="0" snapToObjects="1">
      <p:cViewPr varScale="1">
        <p:scale>
          <a:sx n="85" d="100"/>
          <a:sy n="85" d="100"/>
        </p:scale>
        <p:origin x="852" y="84"/>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7/6/2023</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850443" y="9428584"/>
            <a:ext cx="2945659" cy="498054"/>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4</a:t>
            </a:fld>
            <a:endParaRPr lang="es-EC" altLang="es-CL" dirty="0"/>
          </a:p>
        </p:txBody>
      </p:sp>
    </p:spTree>
    <p:extLst>
      <p:ext uri="{BB962C8B-B14F-4D97-AF65-F5344CB8AC3E}">
        <p14:creationId xmlns:p14="http://schemas.microsoft.com/office/powerpoint/2010/main" val="316840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11</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06/07/2023</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06/07/2023</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06/07/2023</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06/07/2023</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06/07/2023</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06/07/2023</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06/07/2023</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06/07/2023</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06/07/2023</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06/07/2023</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06/07/2023</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06/07/2023</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a:solidFill>
                  <a:schemeClr val="bg1"/>
                </a:solidFill>
                <a:latin typeface="GOTHAM-LIGHT" pitchFamily="2" charset="0"/>
              </a:rPr>
              <a:t>31 de </a:t>
            </a:r>
            <a:r>
              <a:rPr lang="en-US" altLang="es-EC" sz="2800" dirty="0" err="1">
                <a:solidFill>
                  <a:schemeClr val="bg1"/>
                </a:solidFill>
                <a:latin typeface="GOTHAM-LIGHT" pitchFamily="2" charset="0"/>
              </a:rPr>
              <a:t>diciembre</a:t>
            </a:r>
            <a:r>
              <a:rPr lang="en-US" altLang="es-EC" sz="2800" dirty="0">
                <a:solidFill>
                  <a:schemeClr val="bg1"/>
                </a:solidFill>
                <a:latin typeface="GOTHAM-LIGHT" pitchFamily="2" charset="0"/>
              </a:rPr>
              <a:t> de 2022</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49"/>
            <a:ext cx="9132888" cy="231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1AC83486-943F-44EA-BD9E-9B9253A29D16}"/>
              </a:ext>
            </a:extLst>
          </p:cNvPr>
          <p:cNvSpPr txBox="1">
            <a:spLocks/>
          </p:cNvSpPr>
          <p:nvPr/>
        </p:nvSpPr>
        <p:spPr bwMode="auto">
          <a:xfrm>
            <a:off x="688396" y="660284"/>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arcador de contenido 2">
            <a:extLst>
              <a:ext uri="{FF2B5EF4-FFF2-40B4-BE49-F238E27FC236}">
                <a16:creationId xmlns:a16="http://schemas.microsoft.com/office/drawing/2014/main" id="{0242F2FC-1EE9-452B-AE93-8D7877348AA2}"/>
              </a:ext>
            </a:extLst>
          </p:cNvPr>
          <p:cNvSpPr txBox="1">
            <a:spLocks/>
          </p:cNvSpPr>
          <p:nvPr/>
        </p:nvSpPr>
        <p:spPr bwMode="auto">
          <a:xfrm>
            <a:off x="838200" y="1300163"/>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Tree>
    <p:extLst>
      <p:ext uri="{BB962C8B-B14F-4D97-AF65-F5344CB8AC3E}">
        <p14:creationId xmlns:p14="http://schemas.microsoft.com/office/powerpoint/2010/main" val="178396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diciembre 2022</a:t>
            </a:r>
            <a:endParaRPr lang="es-EC" altLang="es-EC" sz="1200" dirty="0">
              <a:latin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9919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6AD55F49-DE19-444B-93D2-0CFD7C38CA9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41172018-71A0-4A45-BE2A-24448FCA6FA0}"/>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31 de </a:t>
            </a:r>
            <a:r>
              <a:rPr lang="en-US" altLang="es-EC" sz="1200" b="1" i="1" dirty="0" err="1">
                <a:latin typeface="Calibri Light" panose="020F0302020204030204" pitchFamily="34" charset="0"/>
                <a:cs typeface="Times New Roman" panose="02020603050405020304" pitchFamily="18" charset="0"/>
              </a:rPr>
              <a:t>diciembre</a:t>
            </a:r>
            <a:r>
              <a:rPr lang="en-US" altLang="es-EC" sz="1200" b="1" i="1" dirty="0">
                <a:latin typeface="Calibri Light" panose="020F0302020204030204" pitchFamily="34" charset="0"/>
                <a:cs typeface="Times New Roman" panose="02020603050405020304" pitchFamily="18" charset="0"/>
              </a:rPr>
              <a:t> de 2022</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FA84B23F-61F4-48DB-8404-60CD57F731BD}"/>
              </a:ext>
            </a:extLst>
          </p:cNvPr>
          <p:cNvPicPr>
            <a:picLocks noChangeAspect="1"/>
          </p:cNvPicPr>
          <p:nvPr/>
        </p:nvPicPr>
        <p:blipFill>
          <a:blip r:embed="rId3"/>
          <a:stretch>
            <a:fillRect/>
          </a:stretch>
        </p:blipFill>
        <p:spPr>
          <a:xfrm>
            <a:off x="2271712" y="2889955"/>
            <a:ext cx="7648575" cy="762000"/>
          </a:xfrm>
          <a:prstGeom prst="rect">
            <a:avLst/>
          </a:prstGeom>
        </p:spPr>
      </p:pic>
      <p:sp>
        <p:nvSpPr>
          <p:cNvPr id="5" name="Título 1">
            <a:extLst>
              <a:ext uri="{FF2B5EF4-FFF2-40B4-BE49-F238E27FC236}">
                <a16:creationId xmlns:a16="http://schemas.microsoft.com/office/drawing/2014/main" id="{9CD1FFB7-34A9-48AA-8768-E5CD805F1D30}"/>
              </a:ext>
            </a:extLst>
          </p:cNvPr>
          <p:cNvSpPr txBox="1">
            <a:spLocks/>
          </p:cNvSpPr>
          <p:nvPr/>
        </p:nvSpPr>
        <p:spPr bwMode="auto">
          <a:xfrm>
            <a:off x="919163" y="392176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es-EC" sz="1200" b="1" i="1" dirty="0">
                <a:latin typeface="Calibri Light" panose="020F0302020204030204" pitchFamily="34" charset="0"/>
                <a:cs typeface="Times New Roman" panose="02020603050405020304" pitchFamily="18" charset="0"/>
              </a:rPr>
              <a:t>N</a:t>
            </a:r>
            <a:r>
              <a:rPr lang="es-EC" altLang="es-EC" sz="1200" b="1" i="1" dirty="0" err="1">
                <a:latin typeface="Calibri Light" panose="020F0302020204030204" pitchFamily="34" charset="0"/>
                <a:cs typeface="Times New Roman" panose="02020603050405020304" pitchFamily="18" charset="0"/>
              </a:rPr>
              <a:t>ota</a:t>
            </a:r>
            <a:r>
              <a:rPr lang="es-EC" altLang="es-EC" sz="1200" b="1" i="1" dirty="0">
                <a:latin typeface="Calibri Light" panose="020F0302020204030204" pitchFamily="34" charset="0"/>
                <a:cs typeface="Times New Roman" panose="02020603050405020304" pitchFamily="18" charset="0"/>
              </a:rPr>
              <a:t>: Actualización PIB Abril 2023</a:t>
            </a:r>
            <a:endParaRPr lang="en-US" altLang="es-EC" sz="1200" b="1" i="1" dirty="0">
              <a:latin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09830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br>
              <a:rPr lang="es-EC" sz="2000" dirty="0">
                <a:solidFill>
                  <a:srgbClr val="0070C0"/>
                </a:solidFill>
                <a:effectLst>
                  <a:outerShdw blurRad="38100" dist="38100" dir="2700000" algn="tl">
                    <a:srgbClr val="000000">
                      <a:alpha val="43137"/>
                    </a:srgbClr>
                  </a:outerShdw>
                </a:effectLst>
              </a:rPr>
            </a:b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br>
              <a:rPr lang="es-EC" dirty="0"/>
            </a:br>
            <a:endParaRPr lang="es-EC" dirty="0"/>
          </a:p>
        </p:txBody>
      </p:sp>
      <p:pic>
        <p:nvPicPr>
          <p:cNvPr id="3" name="Imagen 2">
            <a:extLst>
              <a:ext uri="{FF2B5EF4-FFF2-40B4-BE49-F238E27FC236}">
                <a16:creationId xmlns:a16="http://schemas.microsoft.com/office/drawing/2014/main" id="{395609CF-1998-4056-B85E-CA6D69F7FA16}"/>
              </a:ext>
            </a:extLst>
          </p:cNvPr>
          <p:cNvPicPr>
            <a:picLocks noChangeAspect="1"/>
          </p:cNvPicPr>
          <p:nvPr/>
        </p:nvPicPr>
        <p:blipFill>
          <a:blip r:embed="rId3"/>
          <a:stretch>
            <a:fillRect/>
          </a:stretch>
        </p:blipFill>
        <p:spPr>
          <a:xfrm>
            <a:off x="102118" y="686719"/>
            <a:ext cx="5540870" cy="3828838"/>
          </a:xfrm>
          <a:prstGeom prst="rect">
            <a:avLst/>
          </a:prstGeom>
        </p:spPr>
      </p:pic>
      <p:pic>
        <p:nvPicPr>
          <p:cNvPr id="6" name="Imagen 5">
            <a:extLst>
              <a:ext uri="{FF2B5EF4-FFF2-40B4-BE49-F238E27FC236}">
                <a16:creationId xmlns:a16="http://schemas.microsoft.com/office/drawing/2014/main" id="{07F69C89-740F-4F6F-890D-DDC9A21278D4}"/>
              </a:ext>
            </a:extLst>
          </p:cNvPr>
          <p:cNvPicPr>
            <a:picLocks noChangeAspect="1"/>
          </p:cNvPicPr>
          <p:nvPr/>
        </p:nvPicPr>
        <p:blipFill>
          <a:blip r:embed="rId4"/>
          <a:stretch>
            <a:fillRect/>
          </a:stretch>
        </p:blipFill>
        <p:spPr>
          <a:xfrm>
            <a:off x="5797001" y="695574"/>
            <a:ext cx="6203087" cy="4226382"/>
          </a:xfrm>
          <a:prstGeom prst="rect">
            <a:avLst/>
          </a:prstGeom>
        </p:spPr>
      </p:pic>
      <p:pic>
        <p:nvPicPr>
          <p:cNvPr id="7" name="Imagen 6">
            <a:extLst>
              <a:ext uri="{FF2B5EF4-FFF2-40B4-BE49-F238E27FC236}">
                <a16:creationId xmlns:a16="http://schemas.microsoft.com/office/drawing/2014/main" id="{385BF7BF-531A-4CF1-B3AD-85275EB9CC59}"/>
              </a:ext>
            </a:extLst>
          </p:cNvPr>
          <p:cNvPicPr>
            <a:picLocks noChangeAspect="1"/>
          </p:cNvPicPr>
          <p:nvPr/>
        </p:nvPicPr>
        <p:blipFill>
          <a:blip r:embed="rId5"/>
          <a:stretch>
            <a:fillRect/>
          </a:stretch>
        </p:blipFill>
        <p:spPr>
          <a:xfrm>
            <a:off x="102118" y="4538134"/>
            <a:ext cx="5540870" cy="1828799"/>
          </a:xfrm>
          <a:prstGeom prst="rect">
            <a:avLst/>
          </a:prstGeom>
        </p:spPr>
      </p:pic>
      <p:pic>
        <p:nvPicPr>
          <p:cNvPr id="8" name="Imagen 7">
            <a:extLst>
              <a:ext uri="{FF2B5EF4-FFF2-40B4-BE49-F238E27FC236}">
                <a16:creationId xmlns:a16="http://schemas.microsoft.com/office/drawing/2014/main" id="{6360A8D5-5866-4BC0-94B8-38AF69D9CB43}"/>
              </a:ext>
            </a:extLst>
          </p:cNvPr>
          <p:cNvPicPr>
            <a:picLocks noChangeAspect="1"/>
          </p:cNvPicPr>
          <p:nvPr/>
        </p:nvPicPr>
        <p:blipFill>
          <a:blip r:embed="rId6"/>
          <a:stretch>
            <a:fillRect/>
          </a:stretch>
        </p:blipFill>
        <p:spPr>
          <a:xfrm>
            <a:off x="5797001" y="4921956"/>
            <a:ext cx="6238875" cy="1066800"/>
          </a:xfrm>
          <a:prstGeom prst="rect">
            <a:avLst/>
          </a:prstGeom>
        </p:spPr>
      </p:pic>
    </p:spTree>
    <p:extLst>
      <p:ext uri="{BB962C8B-B14F-4D97-AF65-F5344CB8AC3E}">
        <p14:creationId xmlns:p14="http://schemas.microsoft.com/office/powerpoint/2010/main" val="85308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DICIEMBRE 2022</a:t>
            </a:r>
            <a:br>
              <a:rPr lang="es-ES" sz="1400" dirty="0"/>
            </a:br>
            <a:endParaRPr lang="es-EC" sz="1400" dirty="0"/>
          </a:p>
        </p:txBody>
      </p:sp>
      <p:pic>
        <p:nvPicPr>
          <p:cNvPr id="4" name="Imagen 3">
            <a:extLst>
              <a:ext uri="{FF2B5EF4-FFF2-40B4-BE49-F238E27FC236}">
                <a16:creationId xmlns:a16="http://schemas.microsoft.com/office/drawing/2014/main" id="{6EDA6F0B-691A-4DD4-ADFA-24B6301EF910}"/>
              </a:ext>
            </a:extLst>
          </p:cNvPr>
          <p:cNvPicPr>
            <a:picLocks noChangeAspect="1"/>
          </p:cNvPicPr>
          <p:nvPr/>
        </p:nvPicPr>
        <p:blipFill>
          <a:blip r:embed="rId3"/>
          <a:stretch>
            <a:fillRect/>
          </a:stretch>
        </p:blipFill>
        <p:spPr>
          <a:xfrm>
            <a:off x="2099737" y="1434217"/>
            <a:ext cx="7857063" cy="1715734"/>
          </a:xfrm>
          <a:prstGeom prst="rect">
            <a:avLst/>
          </a:prstGeom>
        </p:spPr>
      </p:pic>
      <p:pic>
        <p:nvPicPr>
          <p:cNvPr id="5" name="Imagen 4">
            <a:extLst>
              <a:ext uri="{FF2B5EF4-FFF2-40B4-BE49-F238E27FC236}">
                <a16:creationId xmlns:a16="http://schemas.microsoft.com/office/drawing/2014/main" id="{5F3DCC84-0F00-4820-A028-10DE79508D7F}"/>
              </a:ext>
            </a:extLst>
          </p:cNvPr>
          <p:cNvPicPr>
            <a:picLocks noChangeAspect="1"/>
          </p:cNvPicPr>
          <p:nvPr/>
        </p:nvPicPr>
        <p:blipFill>
          <a:blip r:embed="rId4"/>
          <a:stretch>
            <a:fillRect/>
          </a:stretch>
        </p:blipFill>
        <p:spPr>
          <a:xfrm>
            <a:off x="2099736" y="3428999"/>
            <a:ext cx="7857063" cy="1715734"/>
          </a:xfrm>
          <a:prstGeom prst="rect">
            <a:avLst/>
          </a:prstGeom>
        </p:spPr>
      </p:pic>
    </p:spTree>
    <p:extLst>
      <p:ext uri="{BB962C8B-B14F-4D97-AF65-F5344CB8AC3E}">
        <p14:creationId xmlns:p14="http://schemas.microsoft.com/office/powerpoint/2010/main" val="370666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diciembre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4423D918-2997-43A7-9E7A-EDA8DCA4711B}"/>
              </a:ext>
            </a:extLst>
          </p:cNvPr>
          <p:cNvPicPr>
            <a:picLocks noChangeAspect="1"/>
          </p:cNvPicPr>
          <p:nvPr/>
        </p:nvPicPr>
        <p:blipFill>
          <a:blip r:embed="rId3"/>
          <a:stretch>
            <a:fillRect/>
          </a:stretch>
        </p:blipFill>
        <p:spPr>
          <a:xfrm>
            <a:off x="6815753" y="3249153"/>
            <a:ext cx="4261380" cy="1380419"/>
          </a:xfrm>
          <a:prstGeom prst="rect">
            <a:avLst/>
          </a:prstGeom>
        </p:spPr>
      </p:pic>
    </p:spTree>
    <p:extLst>
      <p:ext uri="{BB962C8B-B14F-4D97-AF65-F5344CB8AC3E}">
        <p14:creationId xmlns:p14="http://schemas.microsoft.com/office/powerpoint/2010/main" val="129265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2" name="Imagen 1">
            <a:extLst>
              <a:ext uri="{FF2B5EF4-FFF2-40B4-BE49-F238E27FC236}">
                <a16:creationId xmlns:a16="http://schemas.microsoft.com/office/drawing/2014/main" id="{1C92708F-24AD-4EA6-81B0-3B9B8DDA1E5A}"/>
              </a:ext>
            </a:extLst>
          </p:cNvPr>
          <p:cNvPicPr>
            <a:picLocks noChangeAspect="1"/>
          </p:cNvPicPr>
          <p:nvPr/>
        </p:nvPicPr>
        <p:blipFill>
          <a:blip r:embed="rId4"/>
          <a:stretch>
            <a:fillRect/>
          </a:stretch>
        </p:blipFill>
        <p:spPr>
          <a:xfrm>
            <a:off x="903040" y="992662"/>
            <a:ext cx="10429875" cy="4686300"/>
          </a:xfrm>
          <a:prstGeom prst="rect">
            <a:avLst/>
          </a:prstGeom>
        </p:spPr>
      </p:pic>
    </p:spTree>
    <p:extLst>
      <p:ext uri="{BB962C8B-B14F-4D97-AF65-F5344CB8AC3E}">
        <p14:creationId xmlns:p14="http://schemas.microsoft.com/office/powerpoint/2010/main" val="139998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a:extLst>
              <a:ext uri="{FF2B5EF4-FFF2-40B4-BE49-F238E27FC236}">
                <a16:creationId xmlns:a16="http://schemas.microsoft.com/office/drawing/2014/main" id="{D8B6266F-7242-4587-A383-2037BCD46C75}"/>
              </a:ext>
            </a:extLst>
          </p:cNvPr>
          <p:cNvPicPr>
            <a:picLocks noChangeAspect="1"/>
          </p:cNvPicPr>
          <p:nvPr/>
        </p:nvPicPr>
        <p:blipFill>
          <a:blip r:embed="rId4"/>
          <a:stretch>
            <a:fillRect/>
          </a:stretch>
        </p:blipFill>
        <p:spPr>
          <a:xfrm>
            <a:off x="257794" y="992662"/>
            <a:ext cx="11776162" cy="5717700"/>
          </a:xfrm>
          <a:prstGeom prst="rect">
            <a:avLst/>
          </a:prstGeom>
        </p:spPr>
      </p:pic>
    </p:spTree>
    <p:extLst>
      <p:ext uri="{BB962C8B-B14F-4D97-AF65-F5344CB8AC3E}">
        <p14:creationId xmlns:p14="http://schemas.microsoft.com/office/powerpoint/2010/main" val="101227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797631" y="3354157"/>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1FDFA424-ECBD-4DCA-9955-DD336C0B51CC}"/>
              </a:ext>
            </a:extLst>
          </p:cNvPr>
          <p:cNvPicPr>
            <a:picLocks noChangeAspect="1"/>
          </p:cNvPicPr>
          <p:nvPr/>
        </p:nvPicPr>
        <p:blipFill>
          <a:blip r:embed="rId4"/>
          <a:stretch>
            <a:fillRect/>
          </a:stretch>
        </p:blipFill>
        <p:spPr>
          <a:xfrm>
            <a:off x="881062" y="1147429"/>
            <a:ext cx="10429875" cy="1809750"/>
          </a:xfrm>
          <a:prstGeom prst="rect">
            <a:avLst/>
          </a:prstGeom>
        </p:spPr>
      </p:pic>
      <p:pic>
        <p:nvPicPr>
          <p:cNvPr id="6" name="Imagen 5">
            <a:extLst>
              <a:ext uri="{FF2B5EF4-FFF2-40B4-BE49-F238E27FC236}">
                <a16:creationId xmlns:a16="http://schemas.microsoft.com/office/drawing/2014/main" id="{6D09C10F-D16B-491A-BF44-87C10E7F23AB}"/>
              </a:ext>
            </a:extLst>
          </p:cNvPr>
          <p:cNvPicPr>
            <a:picLocks noChangeAspect="1"/>
          </p:cNvPicPr>
          <p:nvPr/>
        </p:nvPicPr>
        <p:blipFill>
          <a:blip r:embed="rId5"/>
          <a:stretch>
            <a:fillRect/>
          </a:stretch>
        </p:blipFill>
        <p:spPr>
          <a:xfrm>
            <a:off x="881062" y="3900822"/>
            <a:ext cx="10429875" cy="1647825"/>
          </a:xfrm>
          <a:prstGeom prst="rect">
            <a:avLst/>
          </a:prstGeom>
        </p:spPr>
      </p:pic>
    </p:spTree>
    <p:extLst>
      <p:ext uri="{BB962C8B-B14F-4D97-AF65-F5344CB8AC3E}">
        <p14:creationId xmlns:p14="http://schemas.microsoft.com/office/powerpoint/2010/main" val="195177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diciembre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DB8C1A1A-E58C-48F5-86F7-106A73EFE759}"/>
              </a:ext>
            </a:extLst>
          </p:cNvPr>
          <p:cNvPicPr>
            <a:picLocks noChangeAspect="1"/>
          </p:cNvPicPr>
          <p:nvPr/>
        </p:nvPicPr>
        <p:blipFill>
          <a:blip r:embed="rId3"/>
          <a:stretch>
            <a:fillRect/>
          </a:stretch>
        </p:blipFill>
        <p:spPr>
          <a:xfrm>
            <a:off x="7121523" y="3216449"/>
            <a:ext cx="4040362" cy="1332973"/>
          </a:xfrm>
          <a:prstGeom prst="rect">
            <a:avLst/>
          </a:prstGeom>
        </p:spPr>
      </p:pic>
    </p:spTree>
    <p:extLst>
      <p:ext uri="{BB962C8B-B14F-4D97-AF65-F5344CB8AC3E}">
        <p14:creationId xmlns:p14="http://schemas.microsoft.com/office/powerpoint/2010/main" val="196279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3" name="Imagen 2">
            <a:extLst>
              <a:ext uri="{FF2B5EF4-FFF2-40B4-BE49-F238E27FC236}">
                <a16:creationId xmlns:a16="http://schemas.microsoft.com/office/drawing/2014/main" id="{62735B21-4AAE-4BD9-9F19-47168D314E85}"/>
              </a:ext>
            </a:extLst>
          </p:cNvPr>
          <p:cNvPicPr>
            <a:picLocks noChangeAspect="1"/>
          </p:cNvPicPr>
          <p:nvPr/>
        </p:nvPicPr>
        <p:blipFill>
          <a:blip r:embed="rId3"/>
          <a:stretch>
            <a:fillRect/>
          </a:stretch>
        </p:blipFill>
        <p:spPr>
          <a:xfrm>
            <a:off x="457200" y="992187"/>
            <a:ext cx="11277600" cy="4467225"/>
          </a:xfrm>
          <a:prstGeom prst="rect">
            <a:avLst/>
          </a:prstGeom>
        </p:spPr>
      </p:pic>
    </p:spTree>
    <p:extLst>
      <p:ext uri="{BB962C8B-B14F-4D97-AF65-F5344CB8AC3E}">
        <p14:creationId xmlns:p14="http://schemas.microsoft.com/office/powerpoint/2010/main" val="795487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a:extLst>
              <a:ext uri="{FF2B5EF4-FFF2-40B4-BE49-F238E27FC236}">
                <a16:creationId xmlns:a16="http://schemas.microsoft.com/office/drawing/2014/main" id="{B31E92B7-C795-409B-B05B-DF54F06F67FF}"/>
              </a:ext>
            </a:extLst>
          </p:cNvPr>
          <p:cNvPicPr>
            <a:picLocks noChangeAspect="1"/>
          </p:cNvPicPr>
          <p:nvPr/>
        </p:nvPicPr>
        <p:blipFill>
          <a:blip r:embed="rId3"/>
          <a:stretch>
            <a:fillRect/>
          </a:stretch>
        </p:blipFill>
        <p:spPr>
          <a:xfrm>
            <a:off x="366889" y="845454"/>
            <a:ext cx="11277600" cy="5081214"/>
          </a:xfrm>
          <a:prstGeom prst="rect">
            <a:avLst/>
          </a:prstGeom>
        </p:spPr>
      </p:pic>
    </p:spTree>
    <p:extLst>
      <p:ext uri="{BB962C8B-B14F-4D97-AF65-F5344CB8AC3E}">
        <p14:creationId xmlns:p14="http://schemas.microsoft.com/office/powerpoint/2010/main" val="1281779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5E3172AE-E32E-499A-9826-A56F57C82BF2}"/>
              </a:ext>
            </a:extLst>
          </p:cNvPr>
          <p:cNvPicPr>
            <a:picLocks noChangeAspect="1"/>
          </p:cNvPicPr>
          <p:nvPr/>
        </p:nvPicPr>
        <p:blipFill>
          <a:blip r:embed="rId3"/>
          <a:stretch>
            <a:fillRect/>
          </a:stretch>
        </p:blipFill>
        <p:spPr>
          <a:xfrm>
            <a:off x="409398" y="997623"/>
            <a:ext cx="11277600" cy="1809750"/>
          </a:xfrm>
          <a:prstGeom prst="rect">
            <a:avLst/>
          </a:prstGeom>
        </p:spPr>
      </p:pic>
      <p:pic>
        <p:nvPicPr>
          <p:cNvPr id="5" name="Imagen 4">
            <a:extLst>
              <a:ext uri="{FF2B5EF4-FFF2-40B4-BE49-F238E27FC236}">
                <a16:creationId xmlns:a16="http://schemas.microsoft.com/office/drawing/2014/main" id="{B13CDBA3-B745-406B-AF7D-8DB7F8D5044B}"/>
              </a:ext>
            </a:extLst>
          </p:cNvPr>
          <p:cNvPicPr>
            <a:picLocks noChangeAspect="1"/>
          </p:cNvPicPr>
          <p:nvPr/>
        </p:nvPicPr>
        <p:blipFill>
          <a:blip r:embed="rId4"/>
          <a:stretch>
            <a:fillRect/>
          </a:stretch>
        </p:blipFill>
        <p:spPr>
          <a:xfrm>
            <a:off x="477131" y="4050628"/>
            <a:ext cx="11277600" cy="1504950"/>
          </a:xfrm>
          <a:prstGeom prst="rect">
            <a:avLst/>
          </a:prstGeom>
        </p:spPr>
      </p:pic>
    </p:spTree>
    <p:extLst>
      <p:ext uri="{BB962C8B-B14F-4D97-AF65-F5344CB8AC3E}">
        <p14:creationId xmlns:p14="http://schemas.microsoft.com/office/powerpoint/2010/main" val="1346930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Diciembre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8ACB10B2-6C34-4F3A-9180-CFAA6EADA648}"/>
              </a:ext>
            </a:extLst>
          </p:cNvPr>
          <p:cNvPicPr>
            <a:picLocks noChangeAspect="1"/>
          </p:cNvPicPr>
          <p:nvPr/>
        </p:nvPicPr>
        <p:blipFill>
          <a:blip r:embed="rId3"/>
          <a:stretch>
            <a:fillRect/>
          </a:stretch>
        </p:blipFill>
        <p:spPr>
          <a:xfrm>
            <a:off x="7159624" y="3140077"/>
            <a:ext cx="4140554" cy="1350431"/>
          </a:xfrm>
          <a:prstGeom prst="rect">
            <a:avLst/>
          </a:prstGeom>
        </p:spPr>
      </p:pic>
    </p:spTree>
    <p:extLst>
      <p:ext uri="{BB962C8B-B14F-4D97-AF65-F5344CB8AC3E}">
        <p14:creationId xmlns:p14="http://schemas.microsoft.com/office/powerpoint/2010/main" val="388088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a:extLst>
              <a:ext uri="{FF2B5EF4-FFF2-40B4-BE49-F238E27FC236}">
                <a16:creationId xmlns:a16="http://schemas.microsoft.com/office/drawing/2014/main" id="{5DD9E5B0-77EA-4C03-8AC1-BA60B18EE991}"/>
              </a:ext>
            </a:extLst>
          </p:cNvPr>
          <p:cNvPicPr>
            <a:picLocks noChangeAspect="1"/>
          </p:cNvPicPr>
          <p:nvPr/>
        </p:nvPicPr>
        <p:blipFill>
          <a:blip r:embed="rId3"/>
          <a:stretch>
            <a:fillRect/>
          </a:stretch>
        </p:blipFill>
        <p:spPr>
          <a:xfrm>
            <a:off x="620712" y="983895"/>
            <a:ext cx="10950575" cy="4890209"/>
          </a:xfrm>
          <a:prstGeom prst="rect">
            <a:avLst/>
          </a:prstGeom>
        </p:spPr>
      </p:pic>
    </p:spTree>
    <p:extLst>
      <p:ext uri="{BB962C8B-B14F-4D97-AF65-F5344CB8AC3E}">
        <p14:creationId xmlns:p14="http://schemas.microsoft.com/office/powerpoint/2010/main" val="438173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a:extLst>
              <a:ext uri="{FF2B5EF4-FFF2-40B4-BE49-F238E27FC236}">
                <a16:creationId xmlns:a16="http://schemas.microsoft.com/office/drawing/2014/main" id="{F4EF9857-E75F-4677-BE41-6E0D94F1461E}"/>
              </a:ext>
            </a:extLst>
          </p:cNvPr>
          <p:cNvPicPr>
            <a:picLocks noChangeAspect="1"/>
          </p:cNvPicPr>
          <p:nvPr/>
        </p:nvPicPr>
        <p:blipFill>
          <a:blip r:embed="rId3"/>
          <a:stretch>
            <a:fillRect/>
          </a:stretch>
        </p:blipFill>
        <p:spPr>
          <a:xfrm>
            <a:off x="214489" y="915520"/>
            <a:ext cx="11819467" cy="5716701"/>
          </a:xfrm>
          <a:prstGeom prst="rect">
            <a:avLst/>
          </a:prstGeom>
        </p:spPr>
      </p:pic>
    </p:spTree>
    <p:extLst>
      <p:ext uri="{BB962C8B-B14F-4D97-AF65-F5344CB8AC3E}">
        <p14:creationId xmlns:p14="http://schemas.microsoft.com/office/powerpoint/2010/main" val="281204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044E131B-6BDE-41F6-8E3A-42EE98C927FF}"/>
              </a:ext>
            </a:extLst>
          </p:cNvPr>
          <p:cNvPicPr>
            <a:picLocks noChangeAspect="1"/>
          </p:cNvPicPr>
          <p:nvPr/>
        </p:nvPicPr>
        <p:blipFill>
          <a:blip r:embed="rId3"/>
          <a:stretch>
            <a:fillRect/>
          </a:stretch>
        </p:blipFill>
        <p:spPr>
          <a:xfrm>
            <a:off x="101600" y="1102358"/>
            <a:ext cx="11944350" cy="2171700"/>
          </a:xfrm>
          <a:prstGeom prst="rect">
            <a:avLst/>
          </a:prstGeom>
        </p:spPr>
      </p:pic>
      <p:pic>
        <p:nvPicPr>
          <p:cNvPr id="4" name="Imagen 3">
            <a:extLst>
              <a:ext uri="{FF2B5EF4-FFF2-40B4-BE49-F238E27FC236}">
                <a16:creationId xmlns:a16="http://schemas.microsoft.com/office/drawing/2014/main" id="{BCE98ACC-3ACA-471E-AE86-DC4C1F453F77}"/>
              </a:ext>
            </a:extLst>
          </p:cNvPr>
          <p:cNvPicPr>
            <a:picLocks noChangeAspect="1"/>
          </p:cNvPicPr>
          <p:nvPr/>
        </p:nvPicPr>
        <p:blipFill>
          <a:blip r:embed="rId4"/>
          <a:stretch>
            <a:fillRect/>
          </a:stretch>
        </p:blipFill>
        <p:spPr>
          <a:xfrm>
            <a:off x="123825" y="3899855"/>
            <a:ext cx="11944350" cy="1866900"/>
          </a:xfrm>
          <a:prstGeom prst="rect">
            <a:avLst/>
          </a:prstGeom>
        </p:spPr>
      </p:pic>
    </p:spTree>
    <p:extLst>
      <p:ext uri="{BB962C8B-B14F-4D97-AF65-F5344CB8AC3E}">
        <p14:creationId xmlns:p14="http://schemas.microsoft.com/office/powerpoint/2010/main" val="356882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718560" y="1817211"/>
            <a:ext cx="6202117" cy="738664"/>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050" b="1" i="1" dirty="0">
                <a:latin typeface="Calibri Light" panose="020F0302020204030204" pitchFamily="34" charset="0"/>
                <a:cs typeface="Times New Roman" panose="02020603050405020304" pitchFamily="18" charset="0"/>
              </a:rPr>
              <a:t>Corte a Diciembre 2022</a:t>
            </a:r>
          </a:p>
          <a:p>
            <a:pPr>
              <a:defRPr/>
            </a:pPr>
            <a:r>
              <a:rPr lang="es-ES" sz="1050" b="1" i="1" dirty="0">
                <a:latin typeface="Calibri Light" panose="020F0302020204030204" pitchFamily="34" charset="0"/>
                <a:cs typeface="Times New Roman" panose="02020603050405020304" pitchFamily="18" charset="0"/>
              </a:rPr>
              <a:t>C</a:t>
            </a:r>
            <a:r>
              <a:rPr lang="es-EC" sz="1050" b="1" i="1" dirty="0" err="1">
                <a:latin typeface="Calibri Light" panose="020F0302020204030204" pitchFamily="34" charset="0"/>
                <a:cs typeface="Times New Roman" panose="02020603050405020304" pitchFamily="18" charset="0"/>
              </a:rPr>
              <a:t>ifras</a:t>
            </a:r>
            <a:r>
              <a:rPr lang="es-EC" sz="1050" b="1" i="1" dirty="0">
                <a:latin typeface="Calibri Light" panose="020F0302020204030204" pitchFamily="34" charset="0"/>
                <a:cs typeface="Times New Roman" panose="02020603050405020304" pitchFamily="18" charset="0"/>
              </a:rPr>
              <a:t> en miles de dólares</a:t>
            </a:r>
            <a:endParaRPr lang="es-EC" sz="1050" dirty="0"/>
          </a:p>
        </p:txBody>
      </p:sp>
      <p:pic>
        <p:nvPicPr>
          <p:cNvPr id="3" name="Imagen 2">
            <a:extLst>
              <a:ext uri="{FF2B5EF4-FFF2-40B4-BE49-F238E27FC236}">
                <a16:creationId xmlns:a16="http://schemas.microsoft.com/office/drawing/2014/main" id="{C681057F-1A71-459E-8454-273AE61E256D}"/>
              </a:ext>
            </a:extLst>
          </p:cNvPr>
          <p:cNvPicPr>
            <a:picLocks noChangeAspect="1"/>
          </p:cNvPicPr>
          <p:nvPr/>
        </p:nvPicPr>
        <p:blipFill>
          <a:blip r:embed="rId3"/>
          <a:stretch>
            <a:fillRect/>
          </a:stretch>
        </p:blipFill>
        <p:spPr>
          <a:xfrm>
            <a:off x="3513137" y="2555875"/>
            <a:ext cx="4962525" cy="1762125"/>
          </a:xfrm>
          <a:prstGeom prst="rect">
            <a:avLst/>
          </a:prstGeom>
        </p:spPr>
      </p:pic>
    </p:spTree>
    <p:extLst>
      <p:ext uri="{BB962C8B-B14F-4D97-AF65-F5344CB8AC3E}">
        <p14:creationId xmlns:p14="http://schemas.microsoft.com/office/powerpoint/2010/main" val="77368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Diciembre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2" name="Imagen 1">
            <a:extLst>
              <a:ext uri="{FF2B5EF4-FFF2-40B4-BE49-F238E27FC236}">
                <a16:creationId xmlns:a16="http://schemas.microsoft.com/office/drawing/2014/main" id="{66BCCCC6-B927-4B0B-88CA-35239DD340AA}"/>
              </a:ext>
            </a:extLst>
          </p:cNvPr>
          <p:cNvPicPr>
            <a:picLocks noChangeAspect="1"/>
          </p:cNvPicPr>
          <p:nvPr/>
        </p:nvPicPr>
        <p:blipFill>
          <a:blip r:embed="rId3"/>
          <a:stretch>
            <a:fillRect/>
          </a:stretch>
        </p:blipFill>
        <p:spPr>
          <a:xfrm>
            <a:off x="7230709" y="3198813"/>
            <a:ext cx="4250091" cy="1358548"/>
          </a:xfrm>
          <a:prstGeom prst="rect">
            <a:avLst/>
          </a:prstGeom>
        </p:spPr>
      </p:pic>
    </p:spTree>
    <p:extLst>
      <p:ext uri="{BB962C8B-B14F-4D97-AF65-F5344CB8AC3E}">
        <p14:creationId xmlns:p14="http://schemas.microsoft.com/office/powerpoint/2010/main" val="139971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a:extLst>
              <a:ext uri="{FF2B5EF4-FFF2-40B4-BE49-F238E27FC236}">
                <a16:creationId xmlns:a16="http://schemas.microsoft.com/office/drawing/2014/main" id="{F27DBB3D-4357-406E-8831-337DB4909A0A}"/>
              </a:ext>
            </a:extLst>
          </p:cNvPr>
          <p:cNvPicPr>
            <a:picLocks noChangeAspect="1"/>
          </p:cNvPicPr>
          <p:nvPr/>
        </p:nvPicPr>
        <p:blipFill>
          <a:blip r:embed="rId3"/>
          <a:stretch>
            <a:fillRect/>
          </a:stretch>
        </p:blipFill>
        <p:spPr>
          <a:xfrm>
            <a:off x="785812" y="1010179"/>
            <a:ext cx="10620375" cy="4295775"/>
          </a:xfrm>
          <a:prstGeom prst="rect">
            <a:avLst/>
          </a:prstGeom>
        </p:spPr>
      </p:pic>
    </p:spTree>
    <p:extLst>
      <p:ext uri="{BB962C8B-B14F-4D97-AF65-F5344CB8AC3E}">
        <p14:creationId xmlns:p14="http://schemas.microsoft.com/office/powerpoint/2010/main" val="177411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3" name="Imagen 2">
            <a:extLst>
              <a:ext uri="{FF2B5EF4-FFF2-40B4-BE49-F238E27FC236}">
                <a16:creationId xmlns:a16="http://schemas.microsoft.com/office/drawing/2014/main" id="{699B76B2-191F-4CA7-AA5E-AD616DE263DE}"/>
              </a:ext>
            </a:extLst>
          </p:cNvPr>
          <p:cNvPicPr>
            <a:picLocks noChangeAspect="1"/>
          </p:cNvPicPr>
          <p:nvPr/>
        </p:nvPicPr>
        <p:blipFill>
          <a:blip r:embed="rId3"/>
          <a:stretch>
            <a:fillRect/>
          </a:stretch>
        </p:blipFill>
        <p:spPr>
          <a:xfrm>
            <a:off x="164924" y="927099"/>
            <a:ext cx="11846454" cy="5806723"/>
          </a:xfrm>
          <a:prstGeom prst="rect">
            <a:avLst/>
          </a:prstGeom>
        </p:spPr>
      </p:pic>
    </p:spTree>
    <p:extLst>
      <p:ext uri="{BB962C8B-B14F-4D97-AF65-F5344CB8AC3E}">
        <p14:creationId xmlns:p14="http://schemas.microsoft.com/office/powerpoint/2010/main" val="2630622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082D10E2-D6C7-4450-8BC9-A5555ED0D25B}"/>
              </a:ext>
            </a:extLst>
          </p:cNvPr>
          <p:cNvPicPr>
            <a:picLocks noChangeAspect="1"/>
          </p:cNvPicPr>
          <p:nvPr/>
        </p:nvPicPr>
        <p:blipFill>
          <a:blip r:embed="rId3"/>
          <a:stretch>
            <a:fillRect/>
          </a:stretch>
        </p:blipFill>
        <p:spPr>
          <a:xfrm>
            <a:off x="785812" y="1135634"/>
            <a:ext cx="10620375" cy="1771650"/>
          </a:xfrm>
          <a:prstGeom prst="rect">
            <a:avLst/>
          </a:prstGeom>
        </p:spPr>
      </p:pic>
      <p:pic>
        <p:nvPicPr>
          <p:cNvPr id="5" name="Imagen 4">
            <a:extLst>
              <a:ext uri="{FF2B5EF4-FFF2-40B4-BE49-F238E27FC236}">
                <a16:creationId xmlns:a16="http://schemas.microsoft.com/office/drawing/2014/main" id="{B9DA71F7-BE43-428A-A920-1E3AD8F89C6C}"/>
              </a:ext>
            </a:extLst>
          </p:cNvPr>
          <p:cNvPicPr>
            <a:picLocks noChangeAspect="1"/>
          </p:cNvPicPr>
          <p:nvPr/>
        </p:nvPicPr>
        <p:blipFill>
          <a:blip r:embed="rId4"/>
          <a:stretch>
            <a:fillRect/>
          </a:stretch>
        </p:blipFill>
        <p:spPr>
          <a:xfrm>
            <a:off x="785812" y="3950802"/>
            <a:ext cx="10620375" cy="1552575"/>
          </a:xfrm>
          <a:prstGeom prst="rect">
            <a:avLst/>
          </a:prstGeom>
        </p:spPr>
      </p:pic>
    </p:spTree>
    <p:extLst>
      <p:ext uri="{BB962C8B-B14F-4D97-AF65-F5344CB8AC3E}">
        <p14:creationId xmlns:p14="http://schemas.microsoft.com/office/powerpoint/2010/main" val="2066067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Diciembre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D9D4D95D-A23C-46E4-821A-C4FE33DE541D}"/>
              </a:ext>
            </a:extLst>
          </p:cNvPr>
          <p:cNvPicPr>
            <a:picLocks noChangeAspect="1"/>
          </p:cNvPicPr>
          <p:nvPr/>
        </p:nvPicPr>
        <p:blipFill>
          <a:blip r:embed="rId3"/>
          <a:stretch>
            <a:fillRect/>
          </a:stretch>
        </p:blipFill>
        <p:spPr>
          <a:xfrm>
            <a:off x="6799084" y="3786893"/>
            <a:ext cx="4126442" cy="1186039"/>
          </a:xfrm>
          <a:prstGeom prst="rect">
            <a:avLst/>
          </a:prstGeom>
        </p:spPr>
      </p:pic>
    </p:spTree>
    <p:extLst>
      <p:ext uri="{BB962C8B-B14F-4D97-AF65-F5344CB8AC3E}">
        <p14:creationId xmlns:p14="http://schemas.microsoft.com/office/powerpoint/2010/main" val="25745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a:extLst>
              <a:ext uri="{FF2B5EF4-FFF2-40B4-BE49-F238E27FC236}">
                <a16:creationId xmlns:a16="http://schemas.microsoft.com/office/drawing/2014/main" id="{24957C5F-3031-4C88-B3B5-D4FA64CF2BB1}"/>
              </a:ext>
            </a:extLst>
          </p:cNvPr>
          <p:cNvPicPr>
            <a:picLocks noChangeAspect="1"/>
          </p:cNvPicPr>
          <p:nvPr/>
        </p:nvPicPr>
        <p:blipFill>
          <a:blip r:embed="rId3"/>
          <a:stretch>
            <a:fillRect/>
          </a:stretch>
        </p:blipFill>
        <p:spPr>
          <a:xfrm>
            <a:off x="795337" y="1126772"/>
            <a:ext cx="10601325" cy="4152900"/>
          </a:xfrm>
          <a:prstGeom prst="rect">
            <a:avLst/>
          </a:prstGeom>
        </p:spPr>
      </p:pic>
    </p:spTree>
    <p:extLst>
      <p:ext uri="{BB962C8B-B14F-4D97-AF65-F5344CB8AC3E}">
        <p14:creationId xmlns:p14="http://schemas.microsoft.com/office/powerpoint/2010/main" val="3409642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3" name="Imagen 2">
            <a:extLst>
              <a:ext uri="{FF2B5EF4-FFF2-40B4-BE49-F238E27FC236}">
                <a16:creationId xmlns:a16="http://schemas.microsoft.com/office/drawing/2014/main" id="{BFBC2388-E4C6-49A7-ADFD-0220185B996A}"/>
              </a:ext>
            </a:extLst>
          </p:cNvPr>
          <p:cNvPicPr>
            <a:picLocks noChangeAspect="1"/>
          </p:cNvPicPr>
          <p:nvPr/>
        </p:nvPicPr>
        <p:blipFill>
          <a:blip r:embed="rId3"/>
          <a:stretch>
            <a:fillRect/>
          </a:stretch>
        </p:blipFill>
        <p:spPr>
          <a:xfrm>
            <a:off x="338667" y="927099"/>
            <a:ext cx="11729155" cy="5846233"/>
          </a:xfrm>
          <a:prstGeom prst="rect">
            <a:avLst/>
          </a:prstGeom>
        </p:spPr>
      </p:pic>
    </p:spTree>
    <p:extLst>
      <p:ext uri="{BB962C8B-B14F-4D97-AF65-F5344CB8AC3E}">
        <p14:creationId xmlns:p14="http://schemas.microsoft.com/office/powerpoint/2010/main" val="726542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6D1D6AAE-191D-4325-A166-581EB9CB37E6}"/>
              </a:ext>
            </a:extLst>
          </p:cNvPr>
          <p:cNvPicPr>
            <a:picLocks noChangeAspect="1"/>
          </p:cNvPicPr>
          <p:nvPr/>
        </p:nvPicPr>
        <p:blipFill>
          <a:blip r:embed="rId3"/>
          <a:stretch>
            <a:fillRect/>
          </a:stretch>
        </p:blipFill>
        <p:spPr>
          <a:xfrm>
            <a:off x="752474" y="1162051"/>
            <a:ext cx="10601325" cy="1714500"/>
          </a:xfrm>
          <a:prstGeom prst="rect">
            <a:avLst/>
          </a:prstGeom>
        </p:spPr>
      </p:pic>
      <p:pic>
        <p:nvPicPr>
          <p:cNvPr id="3" name="Imagen 2">
            <a:extLst>
              <a:ext uri="{FF2B5EF4-FFF2-40B4-BE49-F238E27FC236}">
                <a16:creationId xmlns:a16="http://schemas.microsoft.com/office/drawing/2014/main" id="{40301D68-56C9-4C60-9650-4C7A09A7ECE0}"/>
              </a:ext>
            </a:extLst>
          </p:cNvPr>
          <p:cNvPicPr>
            <a:picLocks noChangeAspect="1"/>
          </p:cNvPicPr>
          <p:nvPr/>
        </p:nvPicPr>
        <p:blipFill>
          <a:blip r:embed="rId4"/>
          <a:stretch>
            <a:fillRect/>
          </a:stretch>
        </p:blipFill>
        <p:spPr>
          <a:xfrm>
            <a:off x="795337" y="3978628"/>
            <a:ext cx="10601325" cy="1552575"/>
          </a:xfrm>
          <a:prstGeom prst="rect">
            <a:avLst/>
          </a:prstGeom>
        </p:spPr>
      </p:pic>
    </p:spTree>
    <p:extLst>
      <p:ext uri="{BB962C8B-B14F-4D97-AF65-F5344CB8AC3E}">
        <p14:creationId xmlns:p14="http://schemas.microsoft.com/office/powerpoint/2010/main" val="342353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Diciembre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2" name="Imagen 1">
            <a:extLst>
              <a:ext uri="{FF2B5EF4-FFF2-40B4-BE49-F238E27FC236}">
                <a16:creationId xmlns:a16="http://schemas.microsoft.com/office/drawing/2014/main" id="{91FCAECF-04B8-4E98-9106-C8DCA668D5F8}"/>
              </a:ext>
            </a:extLst>
          </p:cNvPr>
          <p:cNvPicPr>
            <a:picLocks noChangeAspect="1"/>
          </p:cNvPicPr>
          <p:nvPr/>
        </p:nvPicPr>
        <p:blipFill>
          <a:blip r:embed="rId2"/>
          <a:stretch>
            <a:fillRect/>
          </a:stretch>
        </p:blipFill>
        <p:spPr>
          <a:xfrm>
            <a:off x="7438053" y="3510141"/>
            <a:ext cx="4140730" cy="1298926"/>
          </a:xfrm>
          <a:prstGeom prst="rect">
            <a:avLst/>
          </a:prstGeom>
        </p:spPr>
      </p:pic>
    </p:spTree>
    <p:extLst>
      <p:ext uri="{BB962C8B-B14F-4D97-AF65-F5344CB8AC3E}">
        <p14:creationId xmlns:p14="http://schemas.microsoft.com/office/powerpoint/2010/main" val="3716674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a:extLst>
              <a:ext uri="{FF2B5EF4-FFF2-40B4-BE49-F238E27FC236}">
                <a16:creationId xmlns:a16="http://schemas.microsoft.com/office/drawing/2014/main" id="{07929415-E451-4055-967E-F20D352F32FD}"/>
              </a:ext>
            </a:extLst>
          </p:cNvPr>
          <p:cNvPicPr>
            <a:picLocks noChangeAspect="1"/>
          </p:cNvPicPr>
          <p:nvPr/>
        </p:nvPicPr>
        <p:blipFill>
          <a:blip r:embed="rId2"/>
          <a:stretch>
            <a:fillRect/>
          </a:stretch>
        </p:blipFill>
        <p:spPr>
          <a:xfrm>
            <a:off x="639763" y="1101901"/>
            <a:ext cx="10848975" cy="4067175"/>
          </a:xfrm>
          <a:prstGeom prst="rect">
            <a:avLst/>
          </a:prstGeom>
        </p:spPr>
      </p:pic>
    </p:spTree>
    <p:extLst>
      <p:ext uri="{BB962C8B-B14F-4D97-AF65-F5344CB8AC3E}">
        <p14:creationId xmlns:p14="http://schemas.microsoft.com/office/powerpoint/2010/main" val="1554425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a:extLst>
              <a:ext uri="{FF2B5EF4-FFF2-40B4-BE49-F238E27FC236}">
                <a16:creationId xmlns:a16="http://schemas.microsoft.com/office/drawing/2014/main" id="{357A895B-F4BA-4AE8-8D2C-55AE9B7418B3}"/>
              </a:ext>
            </a:extLst>
          </p:cNvPr>
          <p:cNvPicPr>
            <a:picLocks noChangeAspect="1"/>
          </p:cNvPicPr>
          <p:nvPr/>
        </p:nvPicPr>
        <p:blipFill>
          <a:blip r:embed="rId2"/>
          <a:stretch>
            <a:fillRect/>
          </a:stretch>
        </p:blipFill>
        <p:spPr>
          <a:xfrm>
            <a:off x="290600" y="1031875"/>
            <a:ext cx="11610799" cy="5622924"/>
          </a:xfrm>
          <a:prstGeom prst="rect">
            <a:avLst/>
          </a:prstGeom>
        </p:spPr>
      </p:pic>
    </p:spTree>
    <p:extLst>
      <p:ext uri="{BB962C8B-B14F-4D97-AF65-F5344CB8AC3E}">
        <p14:creationId xmlns:p14="http://schemas.microsoft.com/office/powerpoint/2010/main" val="426481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C4D4561B-0697-45F7-AA0B-3B97670AA847}"/>
              </a:ext>
            </a:extLst>
          </p:cNvPr>
          <p:cNvPicPr>
            <a:picLocks noChangeAspect="1"/>
          </p:cNvPicPr>
          <p:nvPr/>
        </p:nvPicPr>
        <p:blipFill>
          <a:blip r:embed="rId2"/>
          <a:stretch>
            <a:fillRect/>
          </a:stretch>
        </p:blipFill>
        <p:spPr>
          <a:xfrm>
            <a:off x="639763" y="1248548"/>
            <a:ext cx="10848975" cy="1695450"/>
          </a:xfrm>
          <a:prstGeom prst="rect">
            <a:avLst/>
          </a:prstGeom>
        </p:spPr>
      </p:pic>
      <p:pic>
        <p:nvPicPr>
          <p:cNvPr id="7" name="Imagen 6">
            <a:extLst>
              <a:ext uri="{FF2B5EF4-FFF2-40B4-BE49-F238E27FC236}">
                <a16:creationId xmlns:a16="http://schemas.microsoft.com/office/drawing/2014/main" id="{A59D4188-C63E-4931-B757-C10B186F6031}"/>
              </a:ext>
            </a:extLst>
          </p:cNvPr>
          <p:cNvPicPr>
            <a:picLocks noChangeAspect="1"/>
          </p:cNvPicPr>
          <p:nvPr/>
        </p:nvPicPr>
        <p:blipFill>
          <a:blip r:embed="rId3"/>
          <a:stretch>
            <a:fillRect/>
          </a:stretch>
        </p:blipFill>
        <p:spPr>
          <a:xfrm>
            <a:off x="639762" y="3804179"/>
            <a:ext cx="10848975" cy="1552575"/>
          </a:xfrm>
          <a:prstGeom prst="rect">
            <a:avLst/>
          </a:prstGeom>
        </p:spPr>
      </p:pic>
    </p:spTree>
    <p:extLst>
      <p:ext uri="{BB962C8B-B14F-4D97-AF65-F5344CB8AC3E}">
        <p14:creationId xmlns:p14="http://schemas.microsoft.com/office/powerpoint/2010/main" val="1014378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31 de diciembre de 2022</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4110087" y="121897"/>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03F7896B-65C1-4C62-AF90-1ADE23E2D293}"/>
              </a:ext>
            </a:extLst>
          </p:cNvPr>
          <p:cNvPicPr>
            <a:picLocks noChangeAspect="1"/>
          </p:cNvPicPr>
          <p:nvPr/>
        </p:nvPicPr>
        <p:blipFill>
          <a:blip r:embed="rId2"/>
          <a:stretch>
            <a:fillRect/>
          </a:stretch>
        </p:blipFill>
        <p:spPr>
          <a:xfrm>
            <a:off x="1206852" y="732014"/>
            <a:ext cx="9620250" cy="5010150"/>
          </a:xfrm>
          <a:prstGeom prst="rect">
            <a:avLst/>
          </a:prstGeom>
        </p:spPr>
      </p:pic>
    </p:spTree>
    <p:extLst>
      <p:ext uri="{BB962C8B-B14F-4D97-AF65-F5344CB8AC3E}">
        <p14:creationId xmlns:p14="http://schemas.microsoft.com/office/powerpoint/2010/main" val="2862309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BBBEFB92-2FC2-4217-AE98-0498922C6C47}"/>
              </a:ext>
            </a:extLst>
          </p:cNvPr>
          <p:cNvPicPr>
            <a:picLocks noChangeAspect="1"/>
          </p:cNvPicPr>
          <p:nvPr/>
        </p:nvPicPr>
        <p:blipFill>
          <a:blip r:embed="rId2"/>
          <a:stretch>
            <a:fillRect/>
          </a:stretch>
        </p:blipFill>
        <p:spPr>
          <a:xfrm>
            <a:off x="1285875" y="1898650"/>
            <a:ext cx="9620250" cy="1638300"/>
          </a:xfrm>
          <a:prstGeom prst="rect">
            <a:avLst/>
          </a:prstGeom>
        </p:spPr>
      </p:pic>
    </p:spTree>
    <p:extLst>
      <p:ext uri="{BB962C8B-B14F-4D97-AF65-F5344CB8AC3E}">
        <p14:creationId xmlns:p14="http://schemas.microsoft.com/office/powerpoint/2010/main" val="149640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3449320" y="85798"/>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AD0D8A2E-72F7-49F1-8C9A-31225A4882B3}"/>
              </a:ext>
            </a:extLst>
          </p:cNvPr>
          <p:cNvPicPr>
            <a:picLocks noChangeAspect="1"/>
          </p:cNvPicPr>
          <p:nvPr/>
        </p:nvPicPr>
        <p:blipFill>
          <a:blip r:embed="rId2"/>
          <a:stretch>
            <a:fillRect/>
          </a:stretch>
        </p:blipFill>
        <p:spPr>
          <a:xfrm>
            <a:off x="56444" y="611855"/>
            <a:ext cx="12067822" cy="6160347"/>
          </a:xfrm>
          <a:prstGeom prst="rect">
            <a:avLst/>
          </a:prstGeom>
        </p:spPr>
      </p:pic>
    </p:spTree>
    <p:extLst>
      <p:ext uri="{BB962C8B-B14F-4D97-AF65-F5344CB8AC3E}">
        <p14:creationId xmlns:p14="http://schemas.microsoft.com/office/powerpoint/2010/main" val="3320383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3" name="Imagen 2">
            <a:extLst>
              <a:ext uri="{FF2B5EF4-FFF2-40B4-BE49-F238E27FC236}">
                <a16:creationId xmlns:a16="http://schemas.microsoft.com/office/drawing/2014/main" id="{6BA380F9-F322-485B-88DB-5477ABF92E63}"/>
              </a:ext>
            </a:extLst>
          </p:cNvPr>
          <p:cNvPicPr>
            <a:picLocks noChangeAspect="1"/>
          </p:cNvPicPr>
          <p:nvPr/>
        </p:nvPicPr>
        <p:blipFill>
          <a:blip r:embed="rId3"/>
          <a:stretch>
            <a:fillRect/>
          </a:stretch>
        </p:blipFill>
        <p:spPr>
          <a:xfrm>
            <a:off x="1323975" y="1777647"/>
            <a:ext cx="9544050" cy="2038350"/>
          </a:xfrm>
          <a:prstGeom prst="rect">
            <a:avLst/>
          </a:prstGeom>
        </p:spPr>
      </p:pic>
    </p:spTree>
    <p:extLst>
      <p:ext uri="{BB962C8B-B14F-4D97-AF65-F5344CB8AC3E}">
        <p14:creationId xmlns:p14="http://schemas.microsoft.com/office/powerpoint/2010/main" val="3991509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193059" y="4882462"/>
            <a:ext cx="9753600" cy="246221"/>
          </a:xfrm>
          <a:prstGeom prst="rect">
            <a:avLst/>
          </a:prstGeom>
          <a:noFill/>
        </p:spPr>
        <p:txBody>
          <a:bodyPr wrap="square" rtlCol="0">
            <a:spAutoFit/>
          </a:bodyPr>
          <a:lstStyle/>
          <a:p>
            <a:r>
              <a:rPr lang="es-ES" sz="1000" b="1" dirty="0"/>
              <a:t> Nota: Al saldo del 31 de diciembre de Tenedores de Bonos y Pagares Privados se debe restar USD 435.397.277,90, bonos que han sido recomprados por la Seguridad Social </a:t>
            </a:r>
            <a:endParaRPr lang="es-EC" dirty="0"/>
          </a:p>
        </p:txBody>
      </p:sp>
      <p:pic>
        <p:nvPicPr>
          <p:cNvPr id="2" name="Imagen 1">
            <a:extLst>
              <a:ext uri="{FF2B5EF4-FFF2-40B4-BE49-F238E27FC236}">
                <a16:creationId xmlns:a16="http://schemas.microsoft.com/office/drawing/2014/main" id="{4C1B8C14-0738-4571-AD65-4A4C36F30710}"/>
              </a:ext>
            </a:extLst>
          </p:cNvPr>
          <p:cNvPicPr>
            <a:picLocks noChangeAspect="1"/>
          </p:cNvPicPr>
          <p:nvPr/>
        </p:nvPicPr>
        <p:blipFill>
          <a:blip r:embed="rId3"/>
          <a:stretch>
            <a:fillRect/>
          </a:stretch>
        </p:blipFill>
        <p:spPr>
          <a:xfrm>
            <a:off x="1193059" y="1140354"/>
            <a:ext cx="9544050" cy="3629025"/>
          </a:xfrm>
          <a:prstGeom prst="rect">
            <a:avLst/>
          </a:prstGeom>
        </p:spPr>
      </p:pic>
    </p:spTree>
    <p:extLst>
      <p:ext uri="{BB962C8B-B14F-4D97-AF65-F5344CB8AC3E}">
        <p14:creationId xmlns:p14="http://schemas.microsoft.com/office/powerpoint/2010/main" val="700830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838200" y="2136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960EC353-16C6-49F5-B0FF-BC83F83EFD72}"/>
              </a:ext>
            </a:extLst>
          </p:cNvPr>
          <p:cNvPicPr>
            <a:picLocks noChangeAspect="1"/>
          </p:cNvPicPr>
          <p:nvPr/>
        </p:nvPicPr>
        <p:blipFill>
          <a:blip r:embed="rId2"/>
          <a:stretch>
            <a:fillRect/>
          </a:stretch>
        </p:blipFill>
        <p:spPr>
          <a:xfrm>
            <a:off x="95955" y="680156"/>
            <a:ext cx="12000089" cy="6138333"/>
          </a:xfrm>
          <a:prstGeom prst="rect">
            <a:avLst/>
          </a:prstGeom>
        </p:spPr>
      </p:pic>
    </p:spTree>
    <p:extLst>
      <p:ext uri="{BB962C8B-B14F-4D97-AF65-F5344CB8AC3E}">
        <p14:creationId xmlns:p14="http://schemas.microsoft.com/office/powerpoint/2010/main" val="2577172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079C1A6-B603-462D-8DF6-4FBC82C6B37E}"/>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a:solidFill>
                  <a:srgbClr val="0070C0"/>
                </a:solidFill>
                <a:effectLst>
                  <a:outerShdw blurRad="38100" dist="38100" dir="2700000" algn="tl">
                    <a:srgbClr val="000000">
                      <a:alpha val="43137"/>
                    </a:srgbClr>
                  </a:outerShdw>
                </a:effectLst>
              </a:rPr>
            </a:br>
            <a:r>
              <a:rPr lang="es-ES" sz="2800" b="1">
                <a:solidFill>
                  <a:srgbClr val="0070C0"/>
                </a:solidFill>
                <a:effectLst>
                  <a:outerShdw blurRad="38100" dist="38100" dir="2700000" algn="tl">
                    <a:srgbClr val="000000">
                      <a:alpha val="43137"/>
                    </a:srgbClr>
                  </a:outerShdw>
                </a:effectLst>
              </a:rPr>
              <a:t>ANEXO No.1</a:t>
            </a:r>
            <a:br>
              <a:rPr lang="es-ES" sz="2800" b="1">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5924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E49C97F-E494-481B-BA9F-E8D49840F471}"/>
              </a:ext>
            </a:extLst>
          </p:cNvPr>
          <p:cNvPicPr>
            <a:picLocks noChangeAspect="1"/>
          </p:cNvPicPr>
          <p:nvPr/>
        </p:nvPicPr>
        <p:blipFill>
          <a:blip r:embed="rId2"/>
          <a:stretch>
            <a:fillRect/>
          </a:stretch>
        </p:blipFill>
        <p:spPr>
          <a:xfrm>
            <a:off x="1238250" y="519112"/>
            <a:ext cx="9715500" cy="5170487"/>
          </a:xfrm>
          <a:prstGeom prst="rect">
            <a:avLst/>
          </a:prstGeom>
        </p:spPr>
      </p:pic>
    </p:spTree>
    <p:extLst>
      <p:ext uri="{BB962C8B-B14F-4D97-AF65-F5344CB8AC3E}">
        <p14:creationId xmlns:p14="http://schemas.microsoft.com/office/powerpoint/2010/main" val="1557379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D905EB7-840F-47EE-8E9E-24FC4E84251F}"/>
              </a:ext>
            </a:extLst>
          </p:cNvPr>
          <p:cNvPicPr>
            <a:picLocks noChangeAspect="1"/>
          </p:cNvPicPr>
          <p:nvPr/>
        </p:nvPicPr>
        <p:blipFill>
          <a:blip r:embed="rId2"/>
          <a:stretch>
            <a:fillRect/>
          </a:stretch>
        </p:blipFill>
        <p:spPr>
          <a:xfrm>
            <a:off x="2376805" y="1327573"/>
            <a:ext cx="7438390" cy="3017520"/>
          </a:xfrm>
          <a:prstGeom prst="rect">
            <a:avLst/>
          </a:prstGeom>
        </p:spPr>
      </p:pic>
    </p:spTree>
    <p:extLst>
      <p:ext uri="{BB962C8B-B14F-4D97-AF65-F5344CB8AC3E}">
        <p14:creationId xmlns:p14="http://schemas.microsoft.com/office/powerpoint/2010/main" val="279809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33976</TotalTime>
  <Words>1885</Words>
  <Application>Microsoft Office PowerPoint</Application>
  <PresentationFormat>Panorámica</PresentationFormat>
  <Paragraphs>256</Paragraphs>
  <Slides>49</Slides>
  <Notes>33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49</vt:i4>
      </vt:variant>
    </vt:vector>
  </HeadingPairs>
  <TitlesOfParts>
    <vt:vector size="58" baseType="lpstr">
      <vt:lpstr>MS PGothic</vt:lpstr>
      <vt:lpstr>Arial</vt:lpstr>
      <vt:lpstr>Calibri</vt:lpstr>
      <vt:lpstr>Calibri (Cuerpo)</vt:lpstr>
      <vt:lpstr>Calibri Light</vt:lpstr>
      <vt:lpstr>GOTHAM-LIGHT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Vargas Monje, Johana  Elizabeth</cp:lastModifiedBy>
  <cp:revision>440</cp:revision>
  <cp:lastPrinted>2023-01-30T19:47:08Z</cp:lastPrinted>
  <dcterms:created xsi:type="dcterms:W3CDTF">2021-05-25T19:59:53Z</dcterms:created>
  <dcterms:modified xsi:type="dcterms:W3CDTF">2023-06-07T14:01:04Z</dcterms:modified>
</cp:coreProperties>
</file>